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78"/>
  </p:notes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3" r:id="rId34"/>
    <p:sldId id="294"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F69"/>
    <a:srgbClr val="FF856D"/>
    <a:srgbClr val="FF2549"/>
    <a:srgbClr val="003635"/>
    <a:srgbClr val="005856"/>
    <a:srgbClr val="9EFF29"/>
    <a:srgbClr val="007033"/>
    <a:srgbClr val="5EEC3C"/>
    <a:srgbClr val="F1C88B"/>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1" autoAdjust="0"/>
    <p:restoredTop sz="94660"/>
  </p:normalViewPr>
  <p:slideViewPr>
    <p:cSldViewPr snapToGrid="0">
      <p:cViewPr varScale="1">
        <p:scale>
          <a:sx n="90" d="100"/>
          <a:sy n="90" d="100"/>
        </p:scale>
        <p:origin x="900" y="7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82CCC60-E8CD-4174-8B1A-7DF615B22EEF}"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30808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470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179C9909-331A-4ACE-A888-49E146A578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1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5415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993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3445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1644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0774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1740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162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9313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53074F12-AA26-4AC8-9962-C36BB8F32554}" type="datetimeFigureOut">
              <a:rPr lang="en-US" smtClean="0"/>
              <a:pPr/>
              <a:t>4/21/2022</a:t>
            </a:fld>
            <a:endParaRPr lang="en-US"/>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B82CCC60-E8CD-4174-8B1A-7DF615B22EEF}" type="slidenum">
              <a:rPr lang="en-US" smtClean="0"/>
              <a:pPr/>
              <a:t>‹#›</a:t>
            </a:fld>
            <a:endParaRPr lang="en-US"/>
          </a:p>
        </p:txBody>
      </p:sp>
      <p:sp>
        <p:nvSpPr>
          <p:cNvPr id="8" name="TextBox 7">
            <a:extLst>
              <a:ext uri="{FF2B5EF4-FFF2-40B4-BE49-F238E27FC236}">
                <a16:creationId xmlns:a16="http://schemas.microsoft.com/office/drawing/2014/main" id="{EA725A12-B726-4CF1-B9C8-EA2445ED953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2788476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FFE664-A3F2-4977-A6E3-C38CF57A1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4213" y="0"/>
            <a:ext cx="5465417"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490722" y="698896"/>
            <a:ext cx="4719828" cy="3815954"/>
          </a:xfrm>
        </p:spPr>
        <p:txBody>
          <a:bodyPr anchor="ctr">
            <a:normAutofit/>
          </a:bodyPr>
          <a:lstStyle/>
          <a:p>
            <a:r>
              <a:rPr lang="en-US" sz="2700">
                <a:solidFill>
                  <a:schemeClr val="bg1">
                    <a:lumMod val="85000"/>
                    <a:lumOff val="15000"/>
                  </a:schemeClr>
                </a:solidFill>
                <a:latin typeface="Adobe Garamond Pro Bold" panose="02020702060506020403" pitchFamily="18" charset="0"/>
              </a:rPr>
              <a:t>Etherium Blockchain </a:t>
            </a:r>
            <a:br>
              <a:rPr lang="en-US" sz="2700">
                <a:solidFill>
                  <a:schemeClr val="bg1">
                    <a:lumMod val="85000"/>
                    <a:lumOff val="15000"/>
                  </a:schemeClr>
                </a:solidFill>
                <a:latin typeface="Adobe Garamond Pro Bold" panose="02020702060506020403" pitchFamily="18" charset="0"/>
              </a:rPr>
            </a:br>
            <a:r>
              <a:rPr lang="en-US" sz="2700">
                <a:solidFill>
                  <a:schemeClr val="bg1">
                    <a:lumMod val="85000"/>
                    <a:lumOff val="15000"/>
                  </a:schemeClr>
                </a:solidFill>
                <a:latin typeface="Adobe Garamond Pro Bold" panose="02020702060506020403" pitchFamily="18" charset="0"/>
              </a:rPr>
              <a:t>Developer Guide</a:t>
            </a:r>
          </a:p>
        </p:txBody>
      </p:sp>
      <p:sp>
        <p:nvSpPr>
          <p:cNvPr id="10" name="Rectangle 9">
            <a:extLst>
              <a:ext uri="{FF2B5EF4-FFF2-40B4-BE49-F238E27FC236}">
                <a16:creationId xmlns:a16="http://schemas.microsoft.com/office/drawing/2014/main" id="{C85C471A-7EB8-45A1-901F-B4BBC499F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9"/>
            <a:ext cx="3044309" cy="5145609"/>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58254" y="698896"/>
            <a:ext cx="2272352" cy="3815954"/>
          </a:xfrm>
          <a:noFill/>
        </p:spPr>
        <p:txBody>
          <a:bodyPr anchor="ctr">
            <a:normAutofit/>
          </a:bodyPr>
          <a:lstStyle/>
          <a:p>
            <a:pPr algn="r"/>
            <a:r>
              <a:rPr lang="en-US" sz="2700" dirty="0">
                <a:solidFill>
                  <a:srgbClr val="FFFFFF"/>
                </a:solidFill>
                <a:latin typeface="Adobe Garamond Pro Bold" panose="02020702060506020403" pitchFamily="18" charset="0"/>
              </a:rPr>
              <a:t>Sutan </a:t>
            </a:r>
            <a:r>
              <a:rPr lang="en-US" sz="2700" dirty="0" err="1">
                <a:solidFill>
                  <a:srgbClr val="FFFFFF"/>
                </a:solidFill>
                <a:latin typeface="Adobe Garamond Pro Bold" panose="02020702060506020403" pitchFamily="18" charset="0"/>
              </a:rPr>
              <a:t>Faiz</a:t>
            </a:r>
            <a:r>
              <a:rPr lang="en-US" sz="2700" dirty="0">
                <a:solidFill>
                  <a:srgbClr val="FFFFFF"/>
                </a:solidFill>
                <a:latin typeface="Adobe Garamond Pro Bold" panose="02020702060506020403" pitchFamily="18" charset="0"/>
              </a:rPr>
              <a:t> Rasyid</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FB58F153-2C05-4057-8926-C19588EB9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17">
            <a:extLst>
              <a:ext uri="{FF2B5EF4-FFF2-40B4-BE49-F238E27FC236}">
                <a16:creationId xmlns:a16="http://schemas.microsoft.com/office/drawing/2014/main" id="{73167118-CCC6-4EA0-956F-63D5BBB02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FE13C-B3D9-4A1A-AF1B-A751A0CA3CB6}"/>
              </a:ext>
            </a:extLst>
          </p:cNvPr>
          <p:cNvPicPr>
            <a:picLocks noChangeAspect="1"/>
          </p:cNvPicPr>
          <p:nvPr/>
        </p:nvPicPr>
        <p:blipFill rotWithShape="1">
          <a:blip r:embed="rId2"/>
          <a:srcRect r="2" b="48651"/>
          <a:stretch/>
        </p:blipFill>
        <p:spPr>
          <a:xfrm>
            <a:off x="120863" y="120649"/>
            <a:ext cx="4338729" cy="2829110"/>
          </a:xfrm>
          <a:custGeom>
            <a:avLst/>
            <a:gdLst/>
            <a:ahLst/>
            <a:cxnLst/>
            <a:rect l="l" t="t" r="r" b="b"/>
            <a:pathLst>
              <a:path w="3762123" h="3772147">
                <a:moveTo>
                  <a:pt x="0" y="0"/>
                </a:moveTo>
                <a:lnTo>
                  <a:pt x="3762123" y="0"/>
                </a:lnTo>
                <a:lnTo>
                  <a:pt x="3762123" y="2803198"/>
                </a:lnTo>
                <a:lnTo>
                  <a:pt x="1898122" y="2803198"/>
                </a:lnTo>
                <a:lnTo>
                  <a:pt x="1898122" y="3772147"/>
                </a:lnTo>
                <a:lnTo>
                  <a:pt x="0" y="3772147"/>
                </a:ln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736307" y="1371600"/>
            <a:ext cx="3508041" cy="3357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900" dirty="0"/>
              <a:t>15. Setelah itu kita akan mentransfer faucet eth kita ke dompet yang baru kita bikin, kita klik send lalu akan menampilkan seperti ini</a:t>
            </a:r>
          </a:p>
          <a:p>
            <a:pPr marL="363538" lvl="1" indent="-182880">
              <a:lnSpc>
                <a:spcPct val="90000"/>
              </a:lnSpc>
              <a:buClr>
                <a:schemeClr val="accent1"/>
              </a:buClr>
              <a:buNone/>
            </a:pPr>
            <a:r>
              <a:rPr lang="en-US" sz="900" dirty="0"/>
              <a:t>Dibawah send to itu diisi link account wallet yang mau di transfer dan untuk “transfer between “ ini ke wallet kita yang kita bikin di satu akun </a:t>
            </a:r>
          </a:p>
          <a:p>
            <a:pPr indent="-182880">
              <a:lnSpc>
                <a:spcPct val="90000"/>
              </a:lnSpc>
              <a:buClr>
                <a:schemeClr val="accent1"/>
              </a:buClr>
            </a:pPr>
            <a:endParaRPr lang="en-US" sz="900" dirty="0"/>
          </a:p>
          <a:p>
            <a:pPr indent="-182880">
              <a:lnSpc>
                <a:spcPct val="90000"/>
              </a:lnSpc>
              <a:buClr>
                <a:schemeClr val="accent1"/>
              </a:buClr>
            </a:pPr>
            <a:r>
              <a:rPr lang="en-US" sz="900" dirty="0"/>
              <a:t>16. Jika berhasil transfer nya maka ke web etherscan untuk melihat hasil riwayat transaksi tersebut </a:t>
            </a:r>
          </a:p>
          <a:p>
            <a:pPr indent="-182880">
              <a:lnSpc>
                <a:spcPct val="90000"/>
              </a:lnSpc>
              <a:buClr>
                <a:schemeClr val="accent1"/>
              </a:buClr>
            </a:pPr>
            <a:endParaRPr lang="en-US" sz="900" dirty="0"/>
          </a:p>
        </p:txBody>
      </p:sp>
      <p:pic>
        <p:nvPicPr>
          <p:cNvPr id="11" name="Picture 10">
            <a:extLst>
              <a:ext uri="{FF2B5EF4-FFF2-40B4-BE49-F238E27FC236}">
                <a16:creationId xmlns:a16="http://schemas.microsoft.com/office/drawing/2014/main" id="{A578C7F7-FA5B-409A-959B-6D378E44376E}"/>
              </a:ext>
            </a:extLst>
          </p:cNvPr>
          <p:cNvPicPr>
            <a:picLocks noChangeAspect="1"/>
          </p:cNvPicPr>
          <p:nvPr/>
        </p:nvPicPr>
        <p:blipFill rotWithShape="1">
          <a:blip r:embed="rId3"/>
          <a:srcRect r="8395" b="-5"/>
          <a:stretch/>
        </p:blipFill>
        <p:spPr>
          <a:xfrm>
            <a:off x="120864" y="3038913"/>
            <a:ext cx="2191887" cy="1994987"/>
          </a:xfrm>
          <a:prstGeom prst="rect">
            <a:avLst/>
          </a:prstGeom>
        </p:spPr>
      </p:pic>
      <p:pic>
        <p:nvPicPr>
          <p:cNvPr id="7" name="Picture 6">
            <a:extLst>
              <a:ext uri="{FF2B5EF4-FFF2-40B4-BE49-F238E27FC236}">
                <a16:creationId xmlns:a16="http://schemas.microsoft.com/office/drawing/2014/main" id="{3735E2AA-CCC3-4F92-867C-15227411CCB8}"/>
              </a:ext>
            </a:extLst>
          </p:cNvPr>
          <p:cNvPicPr>
            <a:picLocks noChangeAspect="1"/>
          </p:cNvPicPr>
          <p:nvPr/>
        </p:nvPicPr>
        <p:blipFill rotWithShape="1">
          <a:blip r:embed="rId4"/>
          <a:srcRect l="1410" r="3786" b="-4"/>
          <a:stretch/>
        </p:blipFill>
        <p:spPr>
          <a:xfrm>
            <a:off x="2401906" y="2312202"/>
            <a:ext cx="2057687" cy="2721698"/>
          </a:xfrm>
          <a:prstGeom prst="rect">
            <a:avLst/>
          </a:prstGeom>
        </p:spPr>
      </p:pic>
    </p:spTree>
    <p:extLst>
      <p:ext uri="{BB962C8B-B14F-4D97-AF65-F5344CB8AC3E}">
        <p14:creationId xmlns:p14="http://schemas.microsoft.com/office/powerpoint/2010/main" val="368756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E8EA9EEB-5056-4418-8EB9-BCB890B5673B}"/>
              </a:ext>
            </a:extLst>
          </p:cNvPr>
          <p:cNvSpPr txBox="1"/>
          <p:nvPr/>
        </p:nvSpPr>
        <p:spPr>
          <a:xfrm>
            <a:off x="4815348" y="508397"/>
            <a:ext cx="3400535" cy="99417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spc="-50">
                <a:latin typeface="+mj-lt"/>
                <a:ea typeface="+mj-ea"/>
                <a:cs typeface="+mj-cs"/>
              </a:rPr>
              <a:t>REMIX</a:t>
            </a:r>
          </a:p>
        </p:txBody>
      </p:sp>
      <p:pic>
        <p:nvPicPr>
          <p:cNvPr id="3" name="Picture 2">
            <a:extLst>
              <a:ext uri="{FF2B5EF4-FFF2-40B4-BE49-F238E27FC236}">
                <a16:creationId xmlns:a16="http://schemas.microsoft.com/office/drawing/2014/main" id="{44751816-45CB-4BBD-8A7D-3BC7B9677D5A}"/>
              </a:ext>
            </a:extLst>
          </p:cNvPr>
          <p:cNvPicPr>
            <a:picLocks noChangeAspect="1"/>
          </p:cNvPicPr>
          <p:nvPr/>
        </p:nvPicPr>
        <p:blipFill>
          <a:blip r:embed="rId2"/>
          <a:stretch>
            <a:fillRect/>
          </a:stretch>
        </p:blipFill>
        <p:spPr>
          <a:xfrm>
            <a:off x="482394" y="1419735"/>
            <a:ext cx="4088720" cy="227946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300"/>
              <a:t>Remix ini adalah sebuah simulasi cooding untuk membuat sebuah smart contract pada sebuah blockchain. Remix ini terdiri dari arsitektur pluggable pada di menu di samping kiri (logo)  dimana ada : kompilator adalah plugin ,blockchain koneksi adalah plugin, lalu debugging adalah plugin dan masih ada banyak lagi yang berguna saat kita membuat sebuah smart contract.</a:t>
            </a:r>
          </a:p>
          <a:p>
            <a:pPr indent="-182880">
              <a:lnSpc>
                <a:spcPct val="90000"/>
              </a:lnSpc>
              <a:buClr>
                <a:schemeClr val="accent1"/>
              </a:buClr>
            </a:pPr>
            <a:endParaRPr lang="en-US" sz="1300"/>
          </a:p>
        </p:txBody>
      </p:sp>
    </p:spTree>
    <p:extLst>
      <p:ext uri="{BB962C8B-B14F-4D97-AF65-F5344CB8AC3E}">
        <p14:creationId xmlns:p14="http://schemas.microsoft.com/office/powerpoint/2010/main" val="351075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88BBA0B-2639-4AAF-B863-C47714C0D67E}"/>
              </a:ext>
            </a:extLst>
          </p:cNvPr>
          <p:cNvPicPr>
            <a:picLocks noChangeAspect="1"/>
          </p:cNvPicPr>
          <p:nvPr/>
        </p:nvPicPr>
        <p:blipFill rotWithShape="1">
          <a:blip r:embed="rId2"/>
          <a:srcRect b="12713"/>
          <a:stretch/>
        </p:blipFill>
        <p:spPr>
          <a:xfrm>
            <a:off x="1367506" y="483829"/>
            <a:ext cx="2318495"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Menu pertama yaitu solidity compiler dimana sebuah setting versi compiler solidity yang kita pakai (diharapkan harus sama versi nya baik di koodingan soliditynya dan di menu solidity compilernya).</a:t>
            </a:r>
          </a:p>
          <a:p>
            <a:pPr indent="-182880">
              <a:lnSpc>
                <a:spcPct val="90000"/>
              </a:lnSpc>
              <a:buClr>
                <a:schemeClr val="accent1"/>
              </a:buClr>
            </a:pPr>
            <a:endParaRPr lang="en-US" sz="1500"/>
          </a:p>
          <a:p>
            <a:pPr indent="-182880">
              <a:lnSpc>
                <a:spcPct val="90000"/>
              </a:lnSpc>
              <a:buClr>
                <a:schemeClr val="accent1"/>
              </a:buClr>
            </a:pPr>
            <a:r>
              <a:rPr lang="en-US" sz="1500"/>
              <a:t>Jika beda makaakan menghasilkan sebuah peringatan error</a:t>
            </a:r>
          </a:p>
          <a:p>
            <a:pPr indent="-182880">
              <a:lnSpc>
                <a:spcPct val="90000"/>
              </a:lnSpc>
              <a:buClr>
                <a:schemeClr val="accent1"/>
              </a:buClr>
            </a:pPr>
            <a:endParaRPr lang="en-US" sz="1500"/>
          </a:p>
        </p:txBody>
      </p:sp>
    </p:spTree>
    <p:extLst>
      <p:ext uri="{BB962C8B-B14F-4D97-AF65-F5344CB8AC3E}">
        <p14:creationId xmlns:p14="http://schemas.microsoft.com/office/powerpoint/2010/main" val="150042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B55A806F-D640-47E4-84FB-2C2DC288AB1F}"/>
              </a:ext>
            </a:extLst>
          </p:cNvPr>
          <p:cNvSpPr txBox="1"/>
          <p:nvPr/>
        </p:nvSpPr>
        <p:spPr>
          <a:xfrm>
            <a:off x="603503" y="1735931"/>
            <a:ext cx="3618452" cy="2899171"/>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Untuk membuat file solidity nya :</a:t>
            </a:r>
          </a:p>
          <a:p>
            <a:pPr marL="457200" indent="-182880" defTabSz="914400">
              <a:spcAft>
                <a:spcPts val="600"/>
              </a:spcAft>
              <a:buClr>
                <a:schemeClr val="accent1"/>
              </a:buClr>
              <a:buAutoNum type="arabicPeriod"/>
            </a:pPr>
            <a:r>
              <a:rPr lang="en-US" dirty="0"/>
              <a:t>Klik icon tersebut lalu membuat sebuah file (Penamaan file akhiran nya mengunakan “.sol”)</a:t>
            </a:r>
          </a:p>
          <a:p>
            <a:pPr marL="457200" indent="-182880" defTabSz="914400">
              <a:spcAft>
                <a:spcPts val="600"/>
              </a:spcAft>
              <a:buClr>
                <a:schemeClr val="accent1"/>
              </a:buClr>
              <a:buFont typeface="+mj-lt"/>
              <a:buAutoNum type="arabicPeriod"/>
            </a:pPr>
            <a:endParaRPr lang="en-US" dirty="0"/>
          </a:p>
          <a:p>
            <a:pPr marL="457200" indent="-182880" defTabSz="914400">
              <a:spcAft>
                <a:spcPts val="600"/>
              </a:spcAft>
              <a:buClr>
                <a:schemeClr val="accent1"/>
              </a:buClr>
              <a:buFont typeface="+mj-lt"/>
              <a:buAutoNum type="arabicPeriod"/>
            </a:pPr>
            <a:r>
              <a:rPr lang="en-US" dirty="0"/>
              <a:t>Maka akan hasil nya seperti ini </a:t>
            </a:r>
          </a:p>
          <a:p>
            <a:pPr indent="-182880" defTabSz="914400">
              <a:spcAft>
                <a:spcPts val="600"/>
              </a:spcAft>
              <a:buClr>
                <a:schemeClr val="accent1"/>
              </a:buClr>
            </a:pPr>
            <a:endParaRPr lang="en-US" dirty="0"/>
          </a:p>
        </p:txBody>
      </p:sp>
      <p:pic>
        <p:nvPicPr>
          <p:cNvPr id="7" name="Picture 6">
            <a:extLst>
              <a:ext uri="{FF2B5EF4-FFF2-40B4-BE49-F238E27FC236}">
                <a16:creationId xmlns:a16="http://schemas.microsoft.com/office/drawing/2014/main" id="{DA42B356-502A-42D2-903B-76F1AE1285A5}"/>
              </a:ext>
            </a:extLst>
          </p:cNvPr>
          <p:cNvPicPr>
            <a:picLocks noChangeAspect="1"/>
          </p:cNvPicPr>
          <p:nvPr/>
        </p:nvPicPr>
        <p:blipFill rotWithShape="1">
          <a:blip r:embed="rId2"/>
          <a:srcRect r="1" b="24401"/>
          <a:stretch/>
        </p:blipFill>
        <p:spPr>
          <a:xfrm>
            <a:off x="4571999" y="10"/>
            <a:ext cx="3806429" cy="2516946"/>
          </a:xfrm>
          <a:prstGeom prst="rect">
            <a:avLst/>
          </a:prstGeom>
        </p:spPr>
      </p:pic>
      <p:pic>
        <p:nvPicPr>
          <p:cNvPr id="13" name="Picture 12">
            <a:extLst>
              <a:ext uri="{FF2B5EF4-FFF2-40B4-BE49-F238E27FC236}">
                <a16:creationId xmlns:a16="http://schemas.microsoft.com/office/drawing/2014/main" id="{6C3B8BF8-837C-4A72-BA0F-4CE9BC162D99}"/>
              </a:ext>
            </a:extLst>
          </p:cNvPr>
          <p:cNvPicPr>
            <a:picLocks noChangeAspect="1"/>
          </p:cNvPicPr>
          <p:nvPr/>
        </p:nvPicPr>
        <p:blipFill rotWithShape="1">
          <a:blip r:embed="rId3"/>
          <a:srcRect r="18198" b="-1"/>
          <a:stretch/>
        </p:blipFill>
        <p:spPr>
          <a:xfrm>
            <a:off x="4571999" y="2607468"/>
            <a:ext cx="3806428" cy="2536032"/>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E241367A-EAFD-4C68-B1AA-DB41DC5AD5DF}"/>
              </a:ext>
            </a:extLst>
          </p:cNvPr>
          <p:cNvPicPr>
            <a:picLocks noChangeAspect="1"/>
          </p:cNvPicPr>
          <p:nvPr/>
        </p:nvPicPr>
        <p:blipFill rotWithShape="1">
          <a:blip r:embed="rId2"/>
          <a:srcRect r="54693" b="-1"/>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kita membuat coodingan solidity seperti itu</a:t>
            </a:r>
          </a:p>
          <a:p>
            <a:pPr marL="0" indent="-182880">
              <a:lnSpc>
                <a:spcPct val="90000"/>
              </a:lnSpc>
              <a:buClr>
                <a:schemeClr val="accent1"/>
              </a:buClr>
              <a:buNone/>
            </a:pPr>
            <a:endParaRPr lang="en-US" sz="1500"/>
          </a:p>
          <a:p>
            <a:pPr indent="-182880">
              <a:lnSpc>
                <a:spcPct val="90000"/>
              </a:lnSpc>
              <a:buClr>
                <a:schemeClr val="accent1"/>
              </a:buClr>
            </a:pPr>
            <a:r>
              <a:rPr lang="en-US" sz="1500"/>
              <a:t>Dan buka menu solidity compiler dimana apakah coodingan kita berhasil atau error, jika berhasil icon menu compiler nya bertanda ceklis hijau jika error maka ada tanda seru dan dibawah ada komentar dimana letak salah nya </a:t>
            </a:r>
          </a:p>
          <a:p>
            <a:pPr indent="-182880">
              <a:lnSpc>
                <a:spcPct val="90000"/>
              </a:lnSpc>
              <a:buClr>
                <a:schemeClr val="accent1"/>
              </a:buClr>
            </a:pPr>
            <a:endParaRPr lang="en-US" sz="1500"/>
          </a:p>
        </p:txBody>
      </p:sp>
    </p:spTree>
    <p:extLst>
      <p:ext uri="{BB962C8B-B14F-4D97-AF65-F5344CB8AC3E}">
        <p14:creationId xmlns:p14="http://schemas.microsoft.com/office/powerpoint/2010/main" val="27497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B097535-CF89-46A4-8C32-4455097BEE20}"/>
              </a:ext>
            </a:extLst>
          </p:cNvPr>
          <p:cNvPicPr>
            <a:picLocks noChangeAspect="1"/>
          </p:cNvPicPr>
          <p:nvPr/>
        </p:nvPicPr>
        <p:blipFill rotWithShape="1">
          <a:blip r:embed="rId2"/>
          <a:srcRect r="42135"/>
          <a:stretch/>
        </p:blipFill>
        <p:spPr>
          <a:xfrm>
            <a:off x="482394" y="483829"/>
            <a:ext cx="4088720" cy="4151273"/>
          </a:xfrm>
          <a:prstGeom prst="rect">
            <a:avLst/>
          </a:prstGeom>
        </p:spPr>
      </p:pic>
      <p:sp>
        <p:nvSpPr>
          <p:cNvPr id="7" name="TextBox 6">
            <a:extLst>
              <a:ext uri="{FF2B5EF4-FFF2-40B4-BE49-F238E27FC236}">
                <a16:creationId xmlns:a16="http://schemas.microsoft.com/office/drawing/2014/main" id="{DB22473F-8E75-482C-B641-2AD78279A07A}"/>
              </a:ext>
            </a:extLst>
          </p:cNvPr>
          <p:cNvSpPr txBox="1"/>
          <p:nvPr/>
        </p:nvSpPr>
        <p:spPr>
          <a:xfrm>
            <a:off x="4815347" y="1841499"/>
            <a:ext cx="3429001" cy="2793603"/>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500"/>
              <a:t>Lalu buka menu deploy dimana deploy ini dapat melakukan running pada coodingan kita,  dimana ada environment dan ada banyak pilihan dimana ada javascript vm baik London atau berlin ini terhubung wallet yang tersedia di remix nya sedangkan injected web3 dan web3 provider ini akan terhubung ke wallet metamask kita dimana ini kita melakukan sebuah transaksi.</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4034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DB1653B-AF0D-4244-A242-2550516826A0}"/>
              </a:ext>
            </a:extLst>
          </p:cNvPr>
          <p:cNvPicPr>
            <a:picLocks noChangeAspect="1"/>
          </p:cNvPicPr>
          <p:nvPr/>
        </p:nvPicPr>
        <p:blipFill rotWithShape="1">
          <a:blip r:embed="rId2"/>
          <a:srcRect t="17979" r="2" b="24657"/>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di bawah nya ada account dimana berisi wallet-wallet kita(link wallet).</a:t>
            </a:r>
          </a:p>
          <a:p>
            <a:pPr marL="0" indent="-182880">
              <a:lnSpc>
                <a:spcPct val="90000"/>
              </a:lnSpc>
              <a:buClr>
                <a:schemeClr val="accent1"/>
              </a:buClr>
              <a:buNone/>
            </a:pPr>
            <a:endParaRPr lang="en-US" sz="1500"/>
          </a:p>
          <a:p>
            <a:pPr indent="-182880">
              <a:lnSpc>
                <a:spcPct val="90000"/>
              </a:lnSpc>
              <a:buClr>
                <a:schemeClr val="accent1"/>
              </a:buClr>
            </a:pPr>
            <a:r>
              <a:rPr lang="en-US" sz="1500"/>
              <a:t>Gas limit ini itu jumlah koin yang tersedia. </a:t>
            </a:r>
          </a:p>
          <a:p>
            <a:pPr marL="0" indent="-182880">
              <a:lnSpc>
                <a:spcPct val="90000"/>
              </a:lnSpc>
              <a:buClr>
                <a:schemeClr val="accent1"/>
              </a:buClr>
              <a:buNone/>
            </a:pPr>
            <a:endParaRPr lang="en-US" sz="1500"/>
          </a:p>
          <a:p>
            <a:pPr indent="-182880">
              <a:lnSpc>
                <a:spcPct val="90000"/>
              </a:lnSpc>
              <a:buClr>
                <a:schemeClr val="accent1"/>
              </a:buClr>
            </a:pPr>
            <a:r>
              <a:rPr lang="en-US" sz="1500"/>
              <a:t>Lalu ada value nya dan dibawah contract nya itu koodingan kita mau di deploy yang mana.</a:t>
            </a:r>
          </a:p>
          <a:p>
            <a:pPr indent="-182880">
              <a:lnSpc>
                <a:spcPct val="90000"/>
              </a:lnSpc>
              <a:buClr>
                <a:schemeClr val="accent1"/>
              </a:buClr>
            </a:pPr>
            <a:endParaRPr lang="en-US" sz="1500"/>
          </a:p>
        </p:txBody>
      </p:sp>
    </p:spTree>
    <p:extLst>
      <p:ext uri="{BB962C8B-B14F-4D97-AF65-F5344CB8AC3E}">
        <p14:creationId xmlns:p14="http://schemas.microsoft.com/office/powerpoint/2010/main" val="15472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13">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69463E-C9CC-4788-8687-FEA469C7E672}"/>
              </a:ext>
            </a:extLst>
          </p:cNvPr>
          <p:cNvPicPr>
            <a:picLocks noChangeAspect="1"/>
          </p:cNvPicPr>
          <p:nvPr/>
        </p:nvPicPr>
        <p:blipFill>
          <a:blip r:embed="rId2"/>
          <a:stretch>
            <a:fillRect/>
          </a:stretch>
        </p:blipFill>
        <p:spPr>
          <a:xfrm>
            <a:off x="482601" y="963219"/>
            <a:ext cx="3008115" cy="1729666"/>
          </a:xfrm>
          <a:prstGeom prst="rect">
            <a:avLst/>
          </a:prstGeom>
        </p:spPr>
      </p:pic>
      <p:pic>
        <p:nvPicPr>
          <p:cNvPr id="7" name="Picture 6">
            <a:extLst>
              <a:ext uri="{FF2B5EF4-FFF2-40B4-BE49-F238E27FC236}">
                <a16:creationId xmlns:a16="http://schemas.microsoft.com/office/drawing/2014/main" id="{202B5801-FA6B-41D9-AFBE-79BCAFB826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79341" b="60433"/>
          <a:stretch/>
        </p:blipFill>
        <p:spPr>
          <a:xfrm>
            <a:off x="4543904" y="482600"/>
            <a:ext cx="2858865" cy="2690905"/>
          </a:xfrm>
          <a:prstGeom prst="rect">
            <a:avLst/>
          </a:prstGeom>
        </p:spPr>
      </p:pic>
      <p:cxnSp>
        <p:nvCxnSpPr>
          <p:cNvPr id="25" name="Straight Connector 15">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4750" y="3610203"/>
            <a:ext cx="0" cy="838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966480" y="3423504"/>
            <a:ext cx="4017132" cy="121159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buClr>
                <a:schemeClr val="accent1"/>
              </a:buClr>
            </a:pPr>
            <a:r>
              <a:rPr lang="en-US" sz="1200"/>
              <a:t> Kita coba pilih environment injected web3 maka akan terhubung ke metamask kita dan menampilkan transaksi nya berapa eth yang harus kita bayar lalu klik confirm </a:t>
            </a:r>
          </a:p>
        </p:txBody>
      </p:sp>
    </p:spTree>
    <p:extLst>
      <p:ext uri="{BB962C8B-B14F-4D97-AF65-F5344CB8AC3E}">
        <p14:creationId xmlns:p14="http://schemas.microsoft.com/office/powerpoint/2010/main" val="13698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8C9849F-9879-4A55-B9CA-C43BDA976323}"/>
              </a:ext>
            </a:extLst>
          </p:cNvPr>
          <p:cNvPicPr>
            <a:picLocks noChangeAspect="1"/>
          </p:cNvPicPr>
          <p:nvPr/>
        </p:nvPicPr>
        <p:blipFill>
          <a:blip r:embed="rId2"/>
          <a:stretch>
            <a:fillRect/>
          </a:stretch>
        </p:blipFill>
        <p:spPr>
          <a:xfrm>
            <a:off x="482394" y="949532"/>
            <a:ext cx="4088720" cy="3219867"/>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a:t>Lalu akan muncul seperti ini </a:t>
            </a:r>
          </a:p>
          <a:p>
            <a:pPr marL="0" indent="-182880">
              <a:lnSpc>
                <a:spcPct val="90000"/>
              </a:lnSpc>
              <a:buClr>
                <a:schemeClr val="accent1"/>
              </a:buClr>
              <a:buNone/>
            </a:pPr>
            <a:r>
              <a:rPr lang="en-US" sz="1800"/>
              <a:t>Note: Maaf tidak dapat menampilkan hasil asli karena saat mau faucet di jaringan goerli test network itu tiba-tiba error, dan gambar yang di samping adalah contoh hasil dari account orang yang berhasil.</a:t>
            </a:r>
          </a:p>
        </p:txBody>
      </p:sp>
    </p:spTree>
    <p:extLst>
      <p:ext uri="{BB962C8B-B14F-4D97-AF65-F5344CB8AC3E}">
        <p14:creationId xmlns:p14="http://schemas.microsoft.com/office/powerpoint/2010/main" val="307413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EA392FFE-1FC2-4150-9179-EC00A1AB9221}"/>
              </a:ext>
            </a:extLst>
          </p:cNvPr>
          <p:cNvPicPr>
            <a:picLocks noChangeAspect="1"/>
          </p:cNvPicPr>
          <p:nvPr/>
        </p:nvPicPr>
        <p:blipFill>
          <a:blip r:embed="rId2"/>
          <a:stretch>
            <a:fillRect/>
          </a:stretch>
        </p:blipFill>
        <p:spPr>
          <a:xfrm>
            <a:off x="482394" y="2033043"/>
            <a:ext cx="4088720" cy="1052845"/>
          </a:xfrm>
          <a:prstGeom prst="rect">
            <a:avLst/>
          </a:prstGeom>
        </p:spPr>
      </p:pic>
      <p:sp>
        <p:nvSpPr>
          <p:cNvPr id="7" name="TextBox 6">
            <a:extLst>
              <a:ext uri="{FF2B5EF4-FFF2-40B4-BE49-F238E27FC236}">
                <a16:creationId xmlns:a16="http://schemas.microsoft.com/office/drawing/2014/main" id="{4AF2E755-E5D0-4C01-AAA6-743E645EA276}"/>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pada remix nya akan menampilkan ini maka transaksi tersebut sudah berhasil dilakukan. </a:t>
            </a:r>
          </a:p>
        </p:txBody>
      </p:sp>
    </p:spTree>
    <p:extLst>
      <p:ext uri="{BB962C8B-B14F-4D97-AF65-F5344CB8AC3E}">
        <p14:creationId xmlns:p14="http://schemas.microsoft.com/office/powerpoint/2010/main" val="74247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74FC9C-4D99-47A1-873A-D9669F3EF5F6}"/>
              </a:ext>
            </a:extLst>
          </p:cNvPr>
          <p:cNvPicPr>
            <a:picLocks noChangeAspect="1"/>
          </p:cNvPicPr>
          <p:nvPr/>
        </p:nvPicPr>
        <p:blipFill>
          <a:blip r:embed="rId2"/>
          <a:stretch>
            <a:fillRect/>
          </a:stretch>
        </p:blipFill>
        <p:spPr>
          <a:xfrm>
            <a:off x="297717" y="978878"/>
            <a:ext cx="2119122" cy="1213197"/>
          </a:xfrm>
          <a:prstGeom prst="rect">
            <a:avLst/>
          </a:prstGeom>
        </p:spPr>
      </p:pic>
      <p:sp>
        <p:nvSpPr>
          <p:cNvPr id="18" name="Rectangle 17">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314F57-EAD2-4C4C-88FE-20EF14E6C2D7}"/>
              </a:ext>
            </a:extLst>
          </p:cNvPr>
          <p:cNvPicPr>
            <a:picLocks noChangeAspect="1"/>
          </p:cNvPicPr>
          <p:nvPr/>
        </p:nvPicPr>
        <p:blipFill>
          <a:blip r:embed="rId3"/>
          <a:stretch>
            <a:fillRect/>
          </a:stretch>
        </p:blipFill>
        <p:spPr>
          <a:xfrm>
            <a:off x="2761752" y="2950800"/>
            <a:ext cx="1687068" cy="1223124"/>
          </a:xfrm>
          <a:prstGeom prst="rect">
            <a:avLst/>
          </a:prstGeom>
        </p:spPr>
      </p:pic>
      <p:sp>
        <p:nvSpPr>
          <p:cNvPr id="5" name="Content Placeholder 4"/>
          <p:cNvSpPr>
            <a:spLocks noGrp="1"/>
          </p:cNvSpPr>
          <p:nvPr>
            <p:ph idx="1"/>
          </p:nvPr>
        </p:nvSpPr>
        <p:spPr>
          <a:xfrm>
            <a:off x="4933559" y="1870074"/>
            <a:ext cx="3322091" cy="3033764"/>
          </a:xfrm>
        </p:spPr>
        <p:txBody>
          <a:bodyPr>
            <a:normAutofit/>
          </a:bodyPr>
          <a:lstStyle/>
          <a:p>
            <a:pPr marL="457200" indent="-457200">
              <a:buAutoNum type="arabicPeriod"/>
            </a:pPr>
            <a:r>
              <a:rPr lang="en-US" b="1">
                <a:latin typeface="Adobe Garamond Pro Bold" panose="02020702060506020403" pitchFamily="18" charset="0"/>
                <a:cs typeface="Times New Roman" panose="02020603050405020304" pitchFamily="18" charset="0"/>
              </a:rPr>
              <a:t>Download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dan install </a:t>
            </a:r>
            <a:r>
              <a:rPr lang="en-US" b="1" err="1">
                <a:latin typeface="Adobe Garamond Pro Bold" panose="02020702060506020403" pitchFamily="18" charset="0"/>
                <a:cs typeface="Times New Roman" panose="02020603050405020304" pitchFamily="18" charset="0"/>
              </a:rPr>
              <a:t>ekstensi</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di chrome.</a:t>
            </a: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457200" indent="-457200">
              <a:buAutoNum type="arabicPeriod"/>
            </a:pPr>
            <a:endParaRPr lang="en-US" b="1">
              <a:latin typeface="Adobe Garamond Pro Bold" panose="02020702060506020403" pitchFamily="18" charset="0"/>
              <a:cs typeface="Times New Roman" panose="02020603050405020304" pitchFamily="18" charset="0"/>
            </a:endParaRPr>
          </a:p>
          <a:p>
            <a:pPr marL="901700" indent="-457200">
              <a:buAutoNum type="arabicPeriod"/>
            </a:pPr>
            <a:r>
              <a:rPr lang="en-US" b="1">
                <a:latin typeface="Adobe Garamond Pro Bold" panose="02020702060506020403" pitchFamily="18" charset="0"/>
                <a:cs typeface="Times New Roman" panose="02020603050405020304" pitchFamily="18" charset="0"/>
              </a:rPr>
              <a:t>Lalu login </a:t>
            </a:r>
            <a:r>
              <a:rPr lang="en-US" b="1" err="1">
                <a:latin typeface="Adobe Garamond Pro Bold" panose="02020702060506020403" pitchFamily="18" charset="0"/>
                <a:cs typeface="Times New Roman" panose="02020603050405020304" pitchFamily="18" charset="0"/>
              </a:rPr>
              <a:t>akun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atau</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buat</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akun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metamask</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jangan</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sampai</a:t>
            </a:r>
            <a:r>
              <a:rPr lang="en-US" b="1">
                <a:latin typeface="Adobe Garamond Pro Bold" panose="02020702060506020403" pitchFamily="18" charset="0"/>
                <a:cs typeface="Times New Roman" panose="02020603050405020304" pitchFamily="18" charset="0"/>
              </a:rPr>
              <a:t> </a:t>
            </a:r>
            <a:r>
              <a:rPr lang="en-US" b="1" err="1">
                <a:latin typeface="Adobe Garamond Pro Bold" panose="02020702060506020403" pitchFamily="18" charset="0"/>
                <a:cs typeface="Times New Roman" panose="02020603050405020304" pitchFamily="18" charset="0"/>
              </a:rPr>
              <a:t>lupa</a:t>
            </a:r>
            <a:r>
              <a:rPr lang="en-US" b="1">
                <a:latin typeface="Adobe Garamond Pro Bold" panose="02020702060506020403" pitchFamily="18" charset="0"/>
                <a:cs typeface="Times New Roman" panose="02020603050405020304" pitchFamily="18" charset="0"/>
              </a:rPr>
              <a:t> password dan phrase).</a:t>
            </a:r>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9CBF84B9-35AD-48F5-BD5D-6F4A54E3FE2E}"/>
              </a:ext>
            </a:extLst>
          </p:cNvPr>
          <p:cNvPicPr>
            <a:picLocks noChangeAspect="1"/>
          </p:cNvPicPr>
          <p:nvPr/>
        </p:nvPicPr>
        <p:blipFill>
          <a:blip r:embed="rId2"/>
          <a:stretch>
            <a:fillRect/>
          </a:stretch>
        </p:blipFill>
        <p:spPr>
          <a:xfrm>
            <a:off x="527993" y="483829"/>
            <a:ext cx="3997521"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Pada menu ini kita melakukan interaksi pertama kita klik  mystring dimana ini akan menampilkan sebuah tulisan “0:string:hello world”.</a:t>
            </a:r>
          </a:p>
        </p:txBody>
      </p:sp>
    </p:spTree>
    <p:extLst>
      <p:ext uri="{BB962C8B-B14F-4D97-AF65-F5344CB8AC3E}">
        <p14:creationId xmlns:p14="http://schemas.microsoft.com/office/powerpoint/2010/main" val="628146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1DEFB1B2-8F2B-40E5-AF4D-FEF27B941D6E}"/>
              </a:ext>
            </a:extLst>
          </p:cNvPr>
          <p:cNvPicPr>
            <a:picLocks noChangeAspect="1"/>
          </p:cNvPicPr>
          <p:nvPr/>
        </p:nvPicPr>
        <p:blipFill>
          <a:blip r:embed="rId2"/>
          <a:stretch>
            <a:fillRect/>
          </a:stretch>
        </p:blipFill>
        <p:spPr>
          <a:xfrm>
            <a:off x="482394" y="1552618"/>
            <a:ext cx="4088720" cy="2013694"/>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Untuk memakai wallet dari remix nya langsung deploy maka akan menghasilkan sama saat kita melakukan transaksi pada wallet dimetamask kita.</a:t>
            </a:r>
          </a:p>
        </p:txBody>
      </p:sp>
    </p:spTree>
    <p:extLst>
      <p:ext uri="{BB962C8B-B14F-4D97-AF65-F5344CB8AC3E}">
        <p14:creationId xmlns:p14="http://schemas.microsoft.com/office/powerpoint/2010/main" val="38490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C12155B7-1227-415E-B91A-7927F413C3AF}"/>
              </a:ext>
            </a:extLst>
          </p:cNvPr>
          <p:cNvPicPr>
            <a:picLocks noChangeAspect="1"/>
          </p:cNvPicPr>
          <p:nvPr/>
        </p:nvPicPr>
        <p:blipFill>
          <a:blip r:embed="rId2"/>
          <a:stretch>
            <a:fillRect/>
          </a:stretch>
        </p:blipFill>
        <p:spPr>
          <a:xfrm>
            <a:off x="482394" y="1389070"/>
            <a:ext cx="4088720" cy="2340791"/>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100"/>
              <a:t>Web3 Provider </a:t>
            </a:r>
          </a:p>
          <a:p>
            <a:pPr marL="400050" lvl="1" indent="-182880">
              <a:lnSpc>
                <a:spcPct val="90000"/>
              </a:lnSpc>
              <a:buClr>
                <a:schemeClr val="accent1"/>
              </a:buClr>
              <a:buNone/>
            </a:pPr>
            <a:r>
              <a:rPr lang="en-US" sz="1100"/>
              <a:t>Ini berguna sebagai pembuat koneksi ke perangkat lunak di luar browser seperti kita akan terhubung ke sebuah basis data atau API lainnya baik itu antarmuka RESTful atau WebSocket.</a:t>
            </a:r>
          </a:p>
          <a:p>
            <a:pPr indent="-182880">
              <a:lnSpc>
                <a:spcPct val="90000"/>
              </a:lnSpc>
              <a:buClr>
                <a:schemeClr val="accent1"/>
              </a:buClr>
            </a:pPr>
            <a:endParaRPr lang="en-US" sz="1100"/>
          </a:p>
        </p:txBody>
      </p:sp>
    </p:spTree>
    <p:extLst>
      <p:ext uri="{BB962C8B-B14F-4D97-AF65-F5344CB8AC3E}">
        <p14:creationId xmlns:p14="http://schemas.microsoft.com/office/powerpoint/2010/main" val="439843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8816CCF-4938-4C8C-B345-E6F9837A9191}"/>
              </a:ext>
            </a:extLst>
          </p:cNvPr>
          <p:cNvPicPr>
            <a:picLocks noChangeAspect="1"/>
          </p:cNvPicPr>
          <p:nvPr/>
        </p:nvPicPr>
        <p:blipFill rotWithShape="1">
          <a:blip r:embed="rId2"/>
          <a:srcRect l="5364" r="11160" b="-3"/>
          <a:stretch/>
        </p:blipFill>
        <p:spPr>
          <a:xfrm>
            <a:off x="475499" y="480060"/>
            <a:ext cx="3014484" cy="203136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371600"/>
            <a:ext cx="4395608" cy="3263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buClr>
                <a:schemeClr val="accent1"/>
              </a:buClr>
            </a:pPr>
            <a:r>
              <a:rPr lang="en-US" dirty="0"/>
              <a:t>Pertama kita download dan install ganache nya lalu klik quick start</a:t>
            </a:r>
          </a:p>
          <a:p>
            <a:pPr indent="-182880">
              <a:buClr>
                <a:schemeClr val="accent1"/>
              </a:buClr>
            </a:pPr>
            <a:endParaRPr lang="en-US" dirty="0"/>
          </a:p>
        </p:txBody>
      </p:sp>
      <p:pic>
        <p:nvPicPr>
          <p:cNvPr id="7" name="Picture 6">
            <a:extLst>
              <a:ext uri="{FF2B5EF4-FFF2-40B4-BE49-F238E27FC236}">
                <a16:creationId xmlns:a16="http://schemas.microsoft.com/office/drawing/2014/main" id="{D15379CE-F982-468E-92B3-749D01E0AB3B}"/>
              </a:ext>
            </a:extLst>
          </p:cNvPr>
          <p:cNvPicPr>
            <a:picLocks noChangeAspect="1"/>
          </p:cNvPicPr>
          <p:nvPr/>
        </p:nvPicPr>
        <p:blipFill rotWithShape="1">
          <a:blip r:embed="rId3"/>
          <a:srcRect l="370" r="9484" b="6"/>
          <a:stretch/>
        </p:blipFill>
        <p:spPr>
          <a:xfrm>
            <a:off x="475499" y="2632076"/>
            <a:ext cx="3014484" cy="2031364"/>
          </a:xfrm>
          <a:prstGeom prst="rect">
            <a:avLst/>
          </a:prstGeom>
        </p:spPr>
      </p:pic>
    </p:spTree>
    <p:extLst>
      <p:ext uri="{BB962C8B-B14F-4D97-AF65-F5344CB8AC3E}">
        <p14:creationId xmlns:p14="http://schemas.microsoft.com/office/powerpoint/2010/main" val="252555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945BE-984E-4C18-AD4F-B8FD5E774ECC}"/>
              </a:ext>
            </a:extLst>
          </p:cNvPr>
          <p:cNvPicPr>
            <a:picLocks noChangeAspect="1"/>
          </p:cNvPicPr>
          <p:nvPr/>
        </p:nvPicPr>
        <p:blipFill>
          <a:blip r:embed="rId2"/>
          <a:stretch>
            <a:fillRect/>
          </a:stretch>
        </p:blipFill>
        <p:spPr>
          <a:xfrm>
            <a:off x="385450" y="266648"/>
            <a:ext cx="4720597" cy="2870252"/>
          </a:xfrm>
          <a:prstGeom prst="rect">
            <a:avLst/>
          </a:prstGeom>
        </p:spPr>
      </p:pic>
      <p:pic>
        <p:nvPicPr>
          <p:cNvPr id="7" name="Picture 6">
            <a:extLst>
              <a:ext uri="{FF2B5EF4-FFF2-40B4-BE49-F238E27FC236}">
                <a16:creationId xmlns:a16="http://schemas.microsoft.com/office/drawing/2014/main" id="{3C3302F1-5DB4-4806-BAF9-09228C4F9093}"/>
              </a:ext>
            </a:extLst>
          </p:cNvPr>
          <p:cNvPicPr>
            <a:picLocks noChangeAspect="1"/>
          </p:cNvPicPr>
          <p:nvPr/>
        </p:nvPicPr>
        <p:blipFill>
          <a:blip r:embed="rId3"/>
          <a:stretch>
            <a:fillRect/>
          </a:stretch>
        </p:blipFill>
        <p:spPr>
          <a:xfrm>
            <a:off x="4406501" y="3751500"/>
            <a:ext cx="3381847" cy="504895"/>
          </a:xfrm>
          <a:prstGeom prst="rect">
            <a:avLst/>
          </a:prstGeom>
        </p:spPr>
      </p:pic>
      <p:sp>
        <p:nvSpPr>
          <p:cNvPr id="8" name="TextBox 7">
            <a:extLst>
              <a:ext uri="{FF2B5EF4-FFF2-40B4-BE49-F238E27FC236}">
                <a16:creationId xmlns:a16="http://schemas.microsoft.com/office/drawing/2014/main" id="{D3C51E25-FB14-4D49-A6E8-849E24B0EC45}"/>
              </a:ext>
            </a:extLst>
          </p:cNvPr>
          <p:cNvSpPr txBox="1"/>
          <p:nvPr/>
        </p:nvSpPr>
        <p:spPr>
          <a:xfrm>
            <a:off x="5106047" y="1133696"/>
            <a:ext cx="3783953"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Maka</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menampilkan</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dari</a:t>
            </a:r>
            <a:r>
              <a:rPr lang="en-US" dirty="0">
                <a:latin typeface="Adobe Garamond Pro Bold" panose="02020702060506020403" pitchFamily="18" charset="0"/>
              </a:rPr>
              <a:t> </a:t>
            </a:r>
            <a:r>
              <a:rPr lang="en-US" dirty="0" err="1">
                <a:latin typeface="Adobe Garamond Pro Bold" panose="02020702060506020403" pitchFamily="18" charset="0"/>
              </a:rPr>
              <a:t>halaman</a:t>
            </a:r>
            <a:r>
              <a:rPr lang="en-US" dirty="0">
                <a:latin typeface="Adobe Garamond Pro Bold" panose="02020702060506020403" pitchFamily="18" charset="0"/>
              </a:rPr>
              <a:t> RETSFUL </a:t>
            </a:r>
            <a:r>
              <a:rPr lang="en-US" dirty="0" err="1">
                <a:latin typeface="Adobe Garamond Pro Bold" panose="02020702060506020403" pitchFamily="18" charset="0"/>
              </a:rPr>
              <a:t>nya</a:t>
            </a:r>
            <a:endParaRPr lang="en-US" dirty="0">
              <a:latin typeface="Adobe Garamond Pro Bold" panose="02020702060506020403" pitchFamily="18" charset="0"/>
            </a:endParaRPr>
          </a:p>
        </p:txBody>
      </p:sp>
      <p:sp>
        <p:nvSpPr>
          <p:cNvPr id="9" name="TextBox 8">
            <a:extLst>
              <a:ext uri="{FF2B5EF4-FFF2-40B4-BE49-F238E27FC236}">
                <a16:creationId xmlns:a16="http://schemas.microsoft.com/office/drawing/2014/main" id="{842C9757-1933-4BB0-8FB2-B8742CEFE475}"/>
              </a:ext>
            </a:extLst>
          </p:cNvPr>
          <p:cNvSpPr txBox="1"/>
          <p:nvPr/>
        </p:nvSpPr>
        <p:spPr>
          <a:xfrm>
            <a:off x="3841750" y="3259534"/>
            <a:ext cx="5302250"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copy </a:t>
            </a:r>
            <a:r>
              <a:rPr lang="en-US" dirty="0" err="1">
                <a:latin typeface="Adobe Garamond Pro Bold" panose="02020702060506020403" pitchFamily="18" charset="0"/>
              </a:rPr>
              <a:t>rpc</a:t>
            </a:r>
            <a:r>
              <a:rPr lang="en-US" dirty="0">
                <a:latin typeface="Adobe Garamond Pro Bold" panose="02020702060506020403" pitchFamily="18" charset="0"/>
              </a:rPr>
              <a:t> server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di </a:t>
            </a:r>
            <a:r>
              <a:rPr lang="en-US" dirty="0" err="1">
                <a:latin typeface="Adobe Garamond Pro Bold" panose="02020702060506020403" pitchFamily="18" charset="0"/>
              </a:rPr>
              <a:t>bawah</a:t>
            </a:r>
            <a:r>
              <a:rPr lang="en-US" dirty="0">
                <a:latin typeface="Adobe Garamond Pro Bold" panose="02020702060506020403" pitchFamily="18" charset="0"/>
              </a:rPr>
              <a:t> </a:t>
            </a:r>
            <a:r>
              <a:rPr lang="en-US" dirty="0" err="1">
                <a:latin typeface="Adobe Garamond Pro Bold" panose="02020702060506020403" pitchFamily="18" charset="0"/>
              </a:rPr>
              <a:t>ini</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2277031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8F736-F650-4E53-8C1A-05116F3FC630}"/>
              </a:ext>
            </a:extLst>
          </p:cNvPr>
          <p:cNvPicPr>
            <a:picLocks noChangeAspect="1"/>
          </p:cNvPicPr>
          <p:nvPr/>
        </p:nvPicPr>
        <p:blipFill>
          <a:blip r:embed="rId2"/>
          <a:stretch>
            <a:fillRect/>
          </a:stretch>
        </p:blipFill>
        <p:spPr>
          <a:xfrm>
            <a:off x="3630090" y="293509"/>
            <a:ext cx="2267266" cy="1133633"/>
          </a:xfrm>
          <a:prstGeom prst="rect">
            <a:avLst/>
          </a:prstGeom>
        </p:spPr>
      </p:pic>
      <p:pic>
        <p:nvPicPr>
          <p:cNvPr id="7" name="Picture 6">
            <a:extLst>
              <a:ext uri="{FF2B5EF4-FFF2-40B4-BE49-F238E27FC236}">
                <a16:creationId xmlns:a16="http://schemas.microsoft.com/office/drawing/2014/main" id="{B1E9F35A-A786-473A-BFD0-0C9C1C9FB40B}"/>
              </a:ext>
            </a:extLst>
          </p:cNvPr>
          <p:cNvPicPr>
            <a:picLocks noChangeAspect="1"/>
          </p:cNvPicPr>
          <p:nvPr/>
        </p:nvPicPr>
        <p:blipFill>
          <a:blip r:embed="rId3"/>
          <a:stretch>
            <a:fillRect/>
          </a:stretch>
        </p:blipFill>
        <p:spPr>
          <a:xfrm>
            <a:off x="532298" y="1654333"/>
            <a:ext cx="4231425" cy="3195658"/>
          </a:xfrm>
          <a:prstGeom prst="rect">
            <a:avLst/>
          </a:prstGeom>
        </p:spPr>
      </p:pic>
      <p:sp>
        <p:nvSpPr>
          <p:cNvPr id="8" name="TextBox 7">
            <a:extLst>
              <a:ext uri="{FF2B5EF4-FFF2-40B4-BE49-F238E27FC236}">
                <a16:creationId xmlns:a16="http://schemas.microsoft.com/office/drawing/2014/main" id="{B063D8B7-5EE2-482E-B35D-749D77C7FF3E}"/>
              </a:ext>
            </a:extLst>
          </p:cNvPr>
          <p:cNvSpPr txBox="1"/>
          <p:nvPr/>
        </p:nvSpPr>
        <p:spPr>
          <a:xfrm>
            <a:off x="6100556" y="636477"/>
            <a:ext cx="2886075"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menuju</a:t>
            </a:r>
            <a:r>
              <a:rPr lang="en-US" sz="2000" dirty="0">
                <a:latin typeface="Adobe Garamond Pro Bold" panose="02020702060506020403" pitchFamily="18" charset="0"/>
              </a:rPr>
              <a:t> remix dan </a:t>
            </a:r>
            <a:r>
              <a:rPr lang="en-US" sz="2000" dirty="0" err="1">
                <a:latin typeface="Adobe Garamond Pro Bold" panose="02020702060506020403" pitchFamily="18" charset="0"/>
              </a:rPr>
              <a:t>ubah</a:t>
            </a:r>
            <a:r>
              <a:rPr lang="en-US" sz="2000" dirty="0">
                <a:latin typeface="Adobe Garamond Pro Bold" panose="02020702060506020403" pitchFamily="18" charset="0"/>
              </a:rPr>
              <a:t> environment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menjadi</a:t>
            </a:r>
            <a:r>
              <a:rPr lang="en-US" sz="2000" dirty="0">
                <a:latin typeface="Adobe Garamond Pro Bold" panose="02020702060506020403" pitchFamily="18" charset="0"/>
              </a:rPr>
              <a:t> web3 </a:t>
            </a:r>
            <a:r>
              <a:rPr lang="en-US" sz="2000" dirty="0">
                <a:solidFill>
                  <a:schemeClr val="bg1"/>
                </a:solidFill>
                <a:latin typeface="Adobe Garamond Pro Bold" panose="02020702060506020403" pitchFamily="18" charset="0"/>
              </a:rPr>
              <a:t>provider</a:t>
            </a:r>
          </a:p>
        </p:txBody>
      </p:sp>
      <p:sp>
        <p:nvSpPr>
          <p:cNvPr id="9" name="TextBox 8">
            <a:extLst>
              <a:ext uri="{FF2B5EF4-FFF2-40B4-BE49-F238E27FC236}">
                <a16:creationId xmlns:a16="http://schemas.microsoft.com/office/drawing/2014/main" id="{4E863EC0-88A6-4162-AB67-4DFE13077628}"/>
              </a:ext>
            </a:extLst>
          </p:cNvPr>
          <p:cNvSpPr txBox="1"/>
          <p:nvPr/>
        </p:nvSpPr>
        <p:spPr>
          <a:xfrm>
            <a:off x="4902795" y="2571750"/>
            <a:ext cx="4039702" cy="1323439"/>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cs typeface="Times New Roman" panose="02020603050405020304" pitchFamily="18" charset="0"/>
              </a:rPr>
              <a:t>Maka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akan</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tampil</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seperti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ini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disini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kita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ubah</a:t>
            </a:r>
            <a:r>
              <a:rPr lang="en-US" sz="2000" dirty="0">
                <a:latin typeface="Adobe Garamond Pro Bold" panose="02020702060506020403" pitchFamily="18" charset="0"/>
                <a:cs typeface="Times New Roman" panose="02020603050405020304" pitchFamily="18" charset="0"/>
              </a:rPr>
              <a:t> web3 provider endpoint </a:t>
            </a:r>
            <a:r>
              <a:rPr lang="en-US" sz="2000" dirty="0" err="1">
                <a:latin typeface="Adobe Garamond Pro Bold" panose="02020702060506020403" pitchFamily="18" charset="0"/>
                <a:cs typeface="Times New Roman" panose="02020603050405020304" pitchFamily="18" charset="0"/>
              </a:rPr>
              <a:t>nya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jadi</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rpc</a:t>
            </a:r>
            <a:r>
              <a:rPr lang="en-US" sz="2000" dirty="0">
                <a:latin typeface="Adobe Garamond Pro Bold" panose="02020702060506020403" pitchFamily="18" charset="0"/>
                <a:cs typeface="Times New Roman" panose="02020603050405020304" pitchFamily="18" charset="0"/>
              </a:rPr>
              <a:t> server </a:t>
            </a:r>
            <a:r>
              <a:rPr lang="en-US" sz="2000" dirty="0" err="1">
                <a:latin typeface="Adobe Garamond Pro Bold" panose="02020702060506020403" pitchFamily="18" charset="0"/>
                <a:cs typeface="Times New Roman" panose="02020603050405020304" pitchFamily="18" charset="0"/>
              </a:rPr>
              <a:t>nya</a:t>
            </a:r>
            <a:r>
              <a:rPr lang="en-US" sz="2000" dirty="0">
                <a:latin typeface="Adobe Garamond Pro Bold" panose="02020702060506020403" pitchFamily="18" charset="0"/>
                <a:cs typeface="Times New Roman" panose="02020603050405020304" pitchFamily="18" charset="0"/>
              </a:rPr>
              <a:t> yang </a:t>
            </a:r>
            <a:r>
              <a:rPr lang="en-US" sz="2000" dirty="0" err="1">
                <a:latin typeface="Adobe Garamond Pro Bold" panose="02020702060506020403" pitchFamily="18" charset="0"/>
                <a:cs typeface="Times New Roman" panose="02020603050405020304" pitchFamily="18" charset="0"/>
              </a:rPr>
              <a:t>sudah</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kita</a:t>
            </a:r>
            <a:r>
              <a:rPr lang="en-US" sz="2000" dirty="0">
                <a:latin typeface="Adobe Garamond Pro Bold" panose="02020702060506020403" pitchFamily="18" charset="0"/>
                <a:cs typeface="Times New Roman" panose="02020603050405020304" pitchFamily="18" charset="0"/>
              </a:rPr>
              <a:t> </a:t>
            </a:r>
            <a:r>
              <a:rPr lang="en-US" sz="2000" dirty="0" err="1">
                <a:latin typeface="Adobe Garamond Pro Bold" panose="02020702060506020403" pitchFamily="18" charset="0"/>
                <a:cs typeface="Times New Roman" panose="02020603050405020304" pitchFamily="18" charset="0"/>
              </a:rPr>
              <a:t>dapat</a:t>
            </a:r>
            <a:r>
              <a:rPr lang="en-US" sz="2000" dirty="0">
                <a:latin typeface="Adobe Garamond Pro Bold" panose="02020702060506020403" pitchFamily="18" charset="0"/>
                <a:cs typeface="Times New Roman" panose="02020603050405020304" pitchFamily="18" charset="0"/>
              </a:rPr>
              <a:t> di </a:t>
            </a:r>
            <a:r>
              <a:rPr lang="en-US" sz="2000" dirty="0" err="1">
                <a:latin typeface="Adobe Garamond Pro Bold" panose="02020702060506020403" pitchFamily="18" charset="0"/>
                <a:cs typeface="Times New Roman" panose="02020603050405020304" pitchFamily="18" charset="0"/>
              </a:rPr>
              <a:t>awal</a:t>
            </a:r>
            <a:r>
              <a:rPr lang="en-US" sz="2000" dirty="0">
                <a:solidFill>
                  <a:schemeClr val="bg1"/>
                </a:solidFill>
                <a:latin typeface="Adobe Garamond Pro Bold" panose="02020702060506020403" pitchFamily="18" charset="0"/>
                <a:cs typeface="Times New Roman" panose="02020603050405020304" pitchFamily="18" charset="0"/>
              </a:rPr>
              <a:t>.</a:t>
            </a:r>
            <a:endParaRPr lang="en-ID" sz="2000" dirty="0">
              <a:solidFill>
                <a:schemeClr val="bg1"/>
              </a:solidFill>
              <a:latin typeface="Adobe Garamond Pro Bold" panose="02020702060506020403" pitchFamily="18" charset="0"/>
              <a:cs typeface="Times New Roman" panose="02020603050405020304" pitchFamily="18" charset="0"/>
            </a:endParaRPr>
          </a:p>
        </p:txBody>
      </p:sp>
    </p:spTree>
    <p:extLst>
      <p:ext uri="{BB962C8B-B14F-4D97-AF65-F5344CB8AC3E}">
        <p14:creationId xmlns:p14="http://schemas.microsoft.com/office/powerpoint/2010/main" val="71438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572000" y="1402872"/>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muncul</a:t>
            </a:r>
            <a:r>
              <a:rPr lang="en-US" sz="2000" dirty="0">
                <a:latin typeface="Adobe Garamond Pro Bold" panose="02020702060506020403" pitchFamily="18" charset="0"/>
              </a:rPr>
              <a:t> </a:t>
            </a:r>
            <a:r>
              <a:rPr lang="en-US" sz="2000" dirty="0" err="1">
                <a:latin typeface="Adobe Garamond Pro Bold" panose="02020702060506020403" pitchFamily="18" charset="0"/>
              </a:rPr>
              <a:t>hasil</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endParaRPr lang="en-US" sz="2000" dirty="0">
              <a:latin typeface="Adobe Garamond Pro Bold" panose="02020702060506020403" pitchFamily="18" charset="0"/>
            </a:endParaRPr>
          </a:p>
          <a:p>
            <a:r>
              <a:rPr lang="en-US" sz="2000" dirty="0">
                <a:latin typeface="Adobe Garamond Pro Bold" panose="02020702060506020403" pitchFamily="18" charset="0"/>
              </a:rPr>
              <a:t>Lalu </a:t>
            </a:r>
            <a:r>
              <a:rPr lang="en-US" sz="2000" dirty="0" err="1">
                <a:latin typeface="Adobe Garamond Pro Bold" panose="02020702060506020403" pitchFamily="18" charset="0"/>
              </a:rPr>
              <a:t>kemudian</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deploy dan </a:t>
            </a:r>
            <a:r>
              <a:rPr lang="en-US" sz="2000" dirty="0" err="1">
                <a:latin typeface="Adobe Garamond Pro Bold" panose="02020702060506020403" pitchFamily="18" charset="0"/>
              </a:rPr>
              <a:t>jalan</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yang </a:t>
            </a:r>
            <a:r>
              <a:rPr lang="en-US" sz="2000" dirty="0" err="1">
                <a:latin typeface="Adobe Garamond Pro Bold" panose="02020702060506020403" pitchFamily="18" charset="0"/>
              </a:rPr>
              <a:t>sebelum</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yang </a:t>
            </a:r>
            <a:r>
              <a:rPr lang="en-US" sz="2000" dirty="0" err="1">
                <a:latin typeface="Adobe Garamond Pro Bold" panose="02020702060506020403" pitchFamily="18" charset="0"/>
              </a:rPr>
              <a:t>menggunakan</a:t>
            </a:r>
            <a:r>
              <a:rPr lang="en-US" sz="2000" dirty="0">
                <a:latin typeface="Adobe Garamond Pro Bold" panose="02020702060506020403" pitchFamily="18" charset="0"/>
              </a:rPr>
              <a:t> wallet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atau</a:t>
            </a:r>
            <a:r>
              <a:rPr lang="en-US" sz="2000" dirty="0">
                <a:latin typeface="Adobe Garamond Pro Bold" panose="02020702060506020403" pitchFamily="18" charset="0"/>
              </a:rPr>
              <a:t> wallet </a:t>
            </a:r>
            <a:r>
              <a:rPr lang="en-US" sz="2000" dirty="0" err="1">
                <a:latin typeface="Adobe Garamond Pro Bold" panose="02020702060506020403" pitchFamily="18" charset="0"/>
              </a:rPr>
              <a:t>dari</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remix. </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060FE749-FEE7-4A11-8565-E26C36907561}"/>
              </a:ext>
            </a:extLst>
          </p:cNvPr>
          <p:cNvPicPr>
            <a:picLocks noChangeAspect="1"/>
          </p:cNvPicPr>
          <p:nvPr/>
        </p:nvPicPr>
        <p:blipFill>
          <a:blip r:embed="rId2"/>
          <a:stretch>
            <a:fillRect/>
          </a:stretch>
        </p:blipFill>
        <p:spPr>
          <a:xfrm>
            <a:off x="206515" y="194751"/>
            <a:ext cx="3405573" cy="3780349"/>
          </a:xfrm>
          <a:prstGeom prst="rect">
            <a:avLst/>
          </a:prstGeom>
        </p:spPr>
      </p:pic>
    </p:spTree>
    <p:extLst>
      <p:ext uri="{BB962C8B-B14F-4D97-AF65-F5344CB8AC3E}">
        <p14:creationId xmlns:p14="http://schemas.microsoft.com/office/powerpoint/2010/main" val="33253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3247046F-89C4-42B4-8E42-76E7DDD2BB31}"/>
              </a:ext>
            </a:extLst>
          </p:cNvPr>
          <p:cNvPicPr>
            <a:picLocks noChangeAspect="1"/>
          </p:cNvPicPr>
          <p:nvPr/>
        </p:nvPicPr>
        <p:blipFill rotWithShape="1">
          <a:blip r:embed="rId2"/>
          <a:srcRect r="46076"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82880">
              <a:lnSpc>
                <a:spcPct val="90000"/>
              </a:lnSpc>
              <a:buClr>
                <a:schemeClr val="accent1"/>
              </a:buClr>
              <a:buNone/>
            </a:pPr>
            <a:r>
              <a:rPr lang="en-US" sz="1300" b="0" i="0" u="none" strike="noStrike" baseline="0"/>
              <a:t>Understanding (Unsigned) Integers</a:t>
            </a:r>
          </a:p>
          <a:p>
            <a:pPr marL="0" indent="-182880">
              <a:lnSpc>
                <a:spcPct val="90000"/>
              </a:lnSpc>
              <a:buClr>
                <a:schemeClr val="accent1"/>
              </a:buClr>
              <a:buNone/>
            </a:pPr>
            <a:r>
              <a:rPr lang="en-US" sz="1300"/>
              <a:t>Dimana kita membuat file baru lagi di remix dengan isi coodingan seperti ini </a:t>
            </a:r>
          </a:p>
          <a:p>
            <a:pPr marL="0" indent="-182880">
              <a:lnSpc>
                <a:spcPct val="90000"/>
              </a:lnSpc>
              <a:buClr>
                <a:schemeClr val="accent1"/>
              </a:buClr>
              <a:buNone/>
            </a:pPr>
            <a:r>
              <a:rPr lang="en-US" sz="1300"/>
              <a:t>Dimana Ada dua hal penting untuk dilihat di sini:</a:t>
            </a:r>
          </a:p>
          <a:p>
            <a:pPr marL="0" indent="-182880">
              <a:lnSpc>
                <a:spcPct val="90000"/>
              </a:lnSpc>
              <a:buClr>
                <a:schemeClr val="accent1"/>
              </a:buClr>
              <a:buNone/>
            </a:pPr>
            <a:r>
              <a:rPr lang="en-US" sz="1300"/>
              <a:t>Variabel tidak diinisialisasi, tetapi seperti yang akan kita lihat sebentar lagi, masih memiliki nilai default</a:t>
            </a:r>
          </a:p>
          <a:p>
            <a:pPr marL="0" indent="-182880">
              <a:lnSpc>
                <a:spcPct val="90000"/>
              </a:lnSpc>
              <a:buClr>
                <a:schemeClr val="accent1"/>
              </a:buClr>
              <a:buNone/>
            </a:pPr>
            <a:r>
              <a:rPr lang="en-US" sz="1300"/>
              <a:t>Variabel publik secara otomatis membuat fungsi pengambil dalam soliditas.</a:t>
            </a:r>
          </a:p>
          <a:p>
            <a:pPr indent="-182880">
              <a:lnSpc>
                <a:spcPct val="90000"/>
              </a:lnSpc>
              <a:buClr>
                <a:schemeClr val="accent1"/>
              </a:buClr>
            </a:pPr>
            <a:endParaRPr lang="en-US" sz="1300"/>
          </a:p>
        </p:txBody>
      </p:sp>
    </p:spTree>
    <p:extLst>
      <p:ext uri="{BB962C8B-B14F-4D97-AF65-F5344CB8AC3E}">
        <p14:creationId xmlns:p14="http://schemas.microsoft.com/office/powerpoint/2010/main" val="338108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Text&#10;&#10;Description automatically generated">
            <a:extLst>
              <a:ext uri="{FF2B5EF4-FFF2-40B4-BE49-F238E27FC236}">
                <a16:creationId xmlns:a16="http://schemas.microsoft.com/office/drawing/2014/main" id="{3A5E90A2-6D43-4673-84F8-67B91082F303}"/>
              </a:ext>
            </a:extLst>
          </p:cNvPr>
          <p:cNvPicPr>
            <a:picLocks noChangeAspect="1"/>
          </p:cNvPicPr>
          <p:nvPr/>
        </p:nvPicPr>
        <p:blipFill rotWithShape="1">
          <a:blip r:embed="rId2"/>
          <a:srcRect l="7112" r="49306"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Lalu kita deploy  Yang telah kita amati dari sini:</a:t>
            </a:r>
          </a:p>
          <a:p>
            <a:pPr marL="457200" indent="-182880">
              <a:lnSpc>
                <a:spcPct val="90000"/>
              </a:lnSpc>
              <a:buClr>
                <a:schemeClr val="accent1"/>
              </a:buClr>
              <a:buFont typeface="+mj-lt"/>
              <a:buAutoNum type="arabicPeriod"/>
            </a:pPr>
            <a:r>
              <a:rPr lang="en-US" sz="1500"/>
              <a:t>Transaksi baru akan dikirim dan kita dapat melihatnya pada di konsol remix nya </a:t>
            </a:r>
          </a:p>
          <a:p>
            <a:pPr marL="457200" indent="-182880">
              <a:lnSpc>
                <a:spcPct val="90000"/>
              </a:lnSpc>
              <a:buClr>
                <a:schemeClr val="accent1"/>
              </a:buClr>
              <a:buFont typeface="+mj-lt"/>
              <a:buAutoNum type="arabicPeriod"/>
            </a:pPr>
            <a:r>
              <a:rPr lang="en-US" sz="1500"/>
              <a:t>Smart contract kita ini tersedia plugin “deploy dan run transaksi” sehingga kita dapat membatalkan nya </a:t>
            </a:r>
          </a:p>
          <a:p>
            <a:pPr marL="0" indent="-182880">
              <a:lnSpc>
                <a:spcPct val="90000"/>
              </a:lnSpc>
              <a:buClr>
                <a:schemeClr val="accent1"/>
              </a:buClr>
              <a:buNone/>
            </a:pPr>
            <a:endParaRPr lang="en-US" sz="1500"/>
          </a:p>
        </p:txBody>
      </p:sp>
    </p:spTree>
    <p:extLst>
      <p:ext uri="{BB962C8B-B14F-4D97-AF65-F5344CB8AC3E}">
        <p14:creationId xmlns:p14="http://schemas.microsoft.com/office/powerpoint/2010/main" val="236823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C3C77E-693B-496A-BF15-72E07C68C9AB}"/>
              </a:ext>
            </a:extLst>
          </p:cNvPr>
          <p:cNvPicPr>
            <a:picLocks noChangeAspect="1"/>
          </p:cNvPicPr>
          <p:nvPr/>
        </p:nvPicPr>
        <p:blipFill>
          <a:blip r:embed="rId2"/>
          <a:stretch>
            <a:fillRect/>
          </a:stretch>
        </p:blipFill>
        <p:spPr>
          <a:xfrm>
            <a:off x="275856" y="323850"/>
            <a:ext cx="7128244" cy="2247900"/>
          </a:xfrm>
          <a:prstGeom prst="rect">
            <a:avLst/>
          </a:prstGeom>
        </p:spPr>
      </p:pic>
      <p:sp>
        <p:nvSpPr>
          <p:cNvPr id="7" name="TextBox 6">
            <a:extLst>
              <a:ext uri="{FF2B5EF4-FFF2-40B4-BE49-F238E27FC236}">
                <a16:creationId xmlns:a16="http://schemas.microsoft.com/office/drawing/2014/main" id="{0F3CE87F-037F-4CA5-9557-A934137BF268}"/>
              </a:ext>
            </a:extLst>
          </p:cNvPr>
          <p:cNvSpPr txBox="1"/>
          <p:nvPr/>
        </p:nvSpPr>
        <p:spPr>
          <a:xfrm>
            <a:off x="1544452" y="2794685"/>
            <a:ext cx="4932547" cy="707886"/>
          </a:xfrm>
          <a:prstGeom prst="rect">
            <a:avLst/>
          </a:prstGeom>
          <a:noFill/>
        </p:spPr>
        <p:txBody>
          <a:bodyPr wrap="square">
            <a:spAutoFit/>
          </a:bodyPr>
          <a:lstStyle/>
          <a:p>
            <a:pPr marL="285750" indent="-285750">
              <a:buFont typeface="Arial" panose="020B0604020202020204" pitchFamily="34" charset="0"/>
              <a:buChar char="•"/>
            </a:pPr>
            <a:r>
              <a:rPr lang="en-US" sz="2000" dirty="0" err="1">
                <a:latin typeface="Adobe Garamond Pro Bold" panose="02020702060506020403" pitchFamily="18" charset="0"/>
              </a:rPr>
              <a:t>Disini</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bisa</a:t>
            </a:r>
            <a:r>
              <a:rPr lang="en-US" sz="2000" dirty="0">
                <a:latin typeface="Adobe Garamond Pro Bold" panose="02020702060506020403" pitchFamily="18" charset="0"/>
              </a:rPr>
              <a:t> </a:t>
            </a:r>
            <a:r>
              <a:rPr lang="en-US" sz="2000" dirty="0" err="1">
                <a:latin typeface="Adobe Garamond Pro Bold" panose="02020702060506020403" pitchFamily="18" charset="0"/>
              </a:rPr>
              <a:t>lihat</a:t>
            </a:r>
            <a:r>
              <a:rPr lang="en-US" sz="2000" dirty="0">
                <a:latin typeface="Adobe Garamond Pro Bold" panose="02020702060506020403" pitchFamily="18" charset="0"/>
              </a:rPr>
              <a:t> </a:t>
            </a:r>
            <a:r>
              <a:rPr lang="en-US" sz="2000" dirty="0" err="1">
                <a:latin typeface="Adobe Garamond Pro Bold" panose="02020702060506020403" pitchFamily="18" charset="0"/>
              </a:rPr>
              <a:t>bahwa</a:t>
            </a:r>
            <a:r>
              <a:rPr lang="en-US" sz="2000" dirty="0">
                <a:latin typeface="Adobe Garamond Pro Bold" panose="02020702060506020403" pitchFamily="18" charset="0"/>
              </a:rPr>
              <a:t> </a:t>
            </a:r>
            <a:r>
              <a:rPr lang="en-US" sz="2000" dirty="0" err="1">
                <a:latin typeface="Adobe Garamond Pro Bold" panose="02020702060506020403" pitchFamily="18" charset="0"/>
              </a:rPr>
              <a:t>interaksi</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sukses</a:t>
            </a:r>
            <a:r>
              <a:rPr lang="en-US" sz="2000" dirty="0">
                <a:latin typeface="Adobe Garamond Pro Bold" panose="02020702060506020403" pitchFamily="18" charset="0"/>
              </a:rPr>
              <a:t> di </a:t>
            </a:r>
            <a:r>
              <a:rPr lang="en-US" sz="2000" dirty="0" err="1">
                <a:latin typeface="Adobe Garamond Pro Bold" panose="02020702060506020403" pitchFamily="18" charset="0"/>
              </a:rPr>
              <a:t>jalan</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endParaRPr lang="en-US" sz="2000" dirty="0">
              <a:latin typeface="Adobe Garamond Pro Bold" panose="02020702060506020403" pitchFamily="18" charset="0"/>
            </a:endParaRPr>
          </a:p>
        </p:txBody>
      </p:sp>
    </p:spTree>
    <p:extLst>
      <p:ext uri="{BB962C8B-B14F-4D97-AF65-F5344CB8AC3E}">
        <p14:creationId xmlns:p14="http://schemas.microsoft.com/office/powerpoint/2010/main" val="135274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421687" y="313027"/>
            <a:ext cx="4171167" cy="37078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3. Jika </a:t>
            </a:r>
            <a:r>
              <a:rPr lang="en-US" sz="2000" dirty="0" err="1">
                <a:latin typeface="Adobe Garamond Pro Bold" panose="02020702060506020403" pitchFamily="18" charset="0"/>
              </a:rPr>
              <a:t>sudah</a:t>
            </a:r>
            <a:r>
              <a:rPr lang="en-US" sz="2000" dirty="0">
                <a:latin typeface="Adobe Garamond Pro Bold" panose="02020702060506020403" pitchFamily="18" charset="0"/>
              </a:rPr>
              <a:t> login </a:t>
            </a:r>
            <a:r>
              <a:rPr lang="en-US" sz="2000" dirty="0" err="1">
                <a:latin typeface="Adobe Garamond Pro Bold" panose="02020702060506020403" pitchFamily="18" charset="0"/>
              </a:rPr>
              <a:t>atau</a:t>
            </a:r>
            <a:r>
              <a:rPr lang="en-US" sz="2000" dirty="0">
                <a:latin typeface="Adobe Garamond Pro Bold" panose="02020702060506020403" pitchFamily="18" charset="0"/>
              </a:rPr>
              <a:t> daftar di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tampilan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pPr marL="1339850"/>
            <a:r>
              <a:rPr lang="en-US" sz="2000" dirty="0">
                <a:latin typeface="Adobe Garamond Pro Bold" panose="02020702060506020403" pitchFamily="18" charset="0"/>
              </a:rPr>
              <a:t>4.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menu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–advance- </a:t>
            </a:r>
            <a:r>
              <a:rPr lang="en-US" sz="2000" dirty="0" err="1">
                <a:latin typeface="Adobe Garamond Pro Bold" panose="02020702060506020403" pitchFamily="18" charset="0"/>
              </a:rPr>
              <a:t>cari</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show test network</a:t>
            </a:r>
            <a:endParaRPr lang="en-ID" sz="2000" dirty="0">
              <a:solidFill>
                <a:schemeClr val="bg1"/>
              </a:solidFill>
              <a:latin typeface="Adobe Garamond Pro Bold" panose="02020702060506020403" pitchFamily="18" charset="0"/>
            </a:endParaRPr>
          </a:p>
        </p:txBody>
      </p:sp>
      <p:pic>
        <p:nvPicPr>
          <p:cNvPr id="12" name="Picture 11">
            <a:extLst>
              <a:ext uri="{FF2B5EF4-FFF2-40B4-BE49-F238E27FC236}">
                <a16:creationId xmlns:a16="http://schemas.microsoft.com/office/drawing/2014/main" id="{99934428-1308-4B03-8D41-A44665BF68A5}"/>
              </a:ext>
            </a:extLst>
          </p:cNvPr>
          <p:cNvPicPr>
            <a:picLocks noChangeAspect="1"/>
          </p:cNvPicPr>
          <p:nvPr/>
        </p:nvPicPr>
        <p:blipFill>
          <a:blip r:embed="rId2"/>
          <a:stretch>
            <a:fillRect/>
          </a:stretch>
        </p:blipFill>
        <p:spPr>
          <a:xfrm>
            <a:off x="5190722" y="2262899"/>
            <a:ext cx="2114953" cy="2776080"/>
          </a:xfrm>
          <a:prstGeom prst="rect">
            <a:avLst/>
          </a:prstGeom>
        </p:spPr>
      </p:pic>
      <p:pic>
        <p:nvPicPr>
          <p:cNvPr id="14" name="Picture 13">
            <a:extLst>
              <a:ext uri="{FF2B5EF4-FFF2-40B4-BE49-F238E27FC236}">
                <a16:creationId xmlns:a16="http://schemas.microsoft.com/office/drawing/2014/main" id="{24C61ABC-F727-4EEB-B42D-B2F74FDEE81C}"/>
              </a:ext>
            </a:extLst>
          </p:cNvPr>
          <p:cNvPicPr>
            <a:picLocks noChangeAspect="1"/>
          </p:cNvPicPr>
          <p:nvPr/>
        </p:nvPicPr>
        <p:blipFill rotWithShape="1">
          <a:blip r:embed="rId3"/>
          <a:srcRect l="-4328" t="15026" r="-1" b="-1"/>
          <a:stretch/>
        </p:blipFill>
        <p:spPr>
          <a:xfrm>
            <a:off x="6943726" y="2324100"/>
            <a:ext cx="247650" cy="228600"/>
          </a:xfrm>
          <a:prstGeom prst="rect">
            <a:avLst/>
          </a:prstGeom>
        </p:spPr>
      </p:pic>
      <p:pic>
        <p:nvPicPr>
          <p:cNvPr id="16" name="Picture 15">
            <a:extLst>
              <a:ext uri="{FF2B5EF4-FFF2-40B4-BE49-F238E27FC236}">
                <a16:creationId xmlns:a16="http://schemas.microsoft.com/office/drawing/2014/main" id="{20F9597D-1B9C-402B-AE74-5A2C4C315455}"/>
              </a:ext>
            </a:extLst>
          </p:cNvPr>
          <p:cNvPicPr>
            <a:picLocks noChangeAspect="1"/>
          </p:cNvPicPr>
          <p:nvPr/>
        </p:nvPicPr>
        <p:blipFill>
          <a:blip r:embed="rId4"/>
          <a:stretch>
            <a:fillRect/>
          </a:stretch>
        </p:blipFill>
        <p:spPr>
          <a:xfrm>
            <a:off x="98426" y="88900"/>
            <a:ext cx="2235199" cy="3931957"/>
          </a:xfrm>
          <a:prstGeom prst="rect">
            <a:avLst/>
          </a:prstGeom>
        </p:spPr>
      </p:pic>
      <p:pic>
        <p:nvPicPr>
          <p:cNvPr id="18" name="Picture 17">
            <a:extLst>
              <a:ext uri="{FF2B5EF4-FFF2-40B4-BE49-F238E27FC236}">
                <a16:creationId xmlns:a16="http://schemas.microsoft.com/office/drawing/2014/main" id="{E142FD8A-9C87-4D7D-A32D-FBA787951547}"/>
              </a:ext>
            </a:extLst>
          </p:cNvPr>
          <p:cNvPicPr>
            <a:picLocks noChangeAspect="1"/>
          </p:cNvPicPr>
          <p:nvPr/>
        </p:nvPicPr>
        <p:blipFill>
          <a:blip r:embed="rId5"/>
          <a:stretch>
            <a:fillRect/>
          </a:stretch>
        </p:blipFill>
        <p:spPr>
          <a:xfrm>
            <a:off x="2412906" y="88900"/>
            <a:ext cx="2324526" cy="3931957"/>
          </a:xfrm>
          <a:prstGeom prst="rect">
            <a:avLst/>
          </a:prstGeom>
        </p:spPr>
      </p:pic>
    </p:spTree>
    <p:extLst>
      <p:ext uri="{BB962C8B-B14F-4D97-AF65-F5344CB8AC3E}">
        <p14:creationId xmlns:p14="http://schemas.microsoft.com/office/powerpoint/2010/main" val="19097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AFE7528-580A-4A7D-8932-C3F46CDDEE6B}"/>
              </a:ext>
            </a:extLst>
          </p:cNvPr>
          <p:cNvSpPr txBox="1"/>
          <p:nvPr/>
        </p:nvSpPr>
        <p:spPr>
          <a:xfrm>
            <a:off x="3529420" y="480798"/>
            <a:ext cx="4714928" cy="2594241"/>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a:t>Lalu kita interaksi klik “myUnit” akan tetapi pada saat interaksi smart contrac kita ini remix akan otomatis interaksi nya. </a:t>
            </a:r>
          </a:p>
          <a:p>
            <a:pPr indent="-182880" defTabSz="914400">
              <a:lnSpc>
                <a:spcPct val="90000"/>
              </a:lnSpc>
              <a:spcAft>
                <a:spcPts val="600"/>
              </a:spcAft>
              <a:buClr>
                <a:schemeClr val="accent1"/>
              </a:buCl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Saat kita klik “myUnit” kita akan memanggil fungsi pengambil yang dibuat secara otomatis dari variable public tersebut</a:t>
            </a:r>
          </a:p>
        </p:txBody>
      </p:sp>
      <p:pic>
        <p:nvPicPr>
          <p:cNvPr id="8" name="Picture 7">
            <a:extLst>
              <a:ext uri="{FF2B5EF4-FFF2-40B4-BE49-F238E27FC236}">
                <a16:creationId xmlns:a16="http://schemas.microsoft.com/office/drawing/2014/main" id="{F9703EAE-0241-4CEF-B110-DC59B3DDC31F}"/>
              </a:ext>
            </a:extLst>
          </p:cNvPr>
          <p:cNvPicPr>
            <a:picLocks noChangeAspect="1"/>
          </p:cNvPicPr>
          <p:nvPr/>
        </p:nvPicPr>
        <p:blipFill>
          <a:blip r:embed="rId2"/>
          <a:stretch>
            <a:fillRect/>
          </a:stretch>
        </p:blipFill>
        <p:spPr>
          <a:xfrm>
            <a:off x="126160" y="794049"/>
            <a:ext cx="3485928" cy="1407048"/>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13694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0B6485-EFDC-418A-91DD-6F27BF5A20F3}"/>
              </a:ext>
            </a:extLst>
          </p:cNvPr>
          <p:cNvPicPr>
            <a:picLocks noChangeAspect="1"/>
          </p:cNvPicPr>
          <p:nvPr/>
        </p:nvPicPr>
        <p:blipFill rotWithShape="1">
          <a:blip r:embed="rId2"/>
          <a:srcRect b="7246"/>
          <a:stretch/>
        </p:blipFill>
        <p:spPr>
          <a:xfrm>
            <a:off x="679363" y="482600"/>
            <a:ext cx="2614590" cy="2690905"/>
          </a:xfrm>
          <a:prstGeom prst="rect">
            <a:avLst/>
          </a:prstGeom>
        </p:spPr>
      </p:pic>
      <p:pic>
        <p:nvPicPr>
          <p:cNvPr id="8" name="Picture 7">
            <a:extLst>
              <a:ext uri="{FF2B5EF4-FFF2-40B4-BE49-F238E27FC236}">
                <a16:creationId xmlns:a16="http://schemas.microsoft.com/office/drawing/2014/main" id="{1A6B8FEF-36E2-40C3-BFC1-AFCF0670311A}"/>
              </a:ext>
            </a:extLst>
          </p:cNvPr>
          <p:cNvPicPr>
            <a:picLocks noChangeAspect="1"/>
          </p:cNvPicPr>
          <p:nvPr/>
        </p:nvPicPr>
        <p:blipFill rotWithShape="1">
          <a:blip r:embed="rId3"/>
          <a:srcRect l="3880" b="11214"/>
          <a:stretch/>
        </p:blipFill>
        <p:spPr>
          <a:xfrm>
            <a:off x="3966480" y="1355351"/>
            <a:ext cx="4013714" cy="945403"/>
          </a:xfrm>
          <a:prstGeom prst="rect">
            <a:avLst/>
          </a:prstGeom>
        </p:spPr>
      </p:pic>
      <p:cxnSp>
        <p:nvCxnSpPr>
          <p:cNvPr id="18" name="Straight Connector 17">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14750" y="3610203"/>
            <a:ext cx="0" cy="838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C683E3-EE02-4F2B-9B90-D803560963D4}"/>
              </a:ext>
            </a:extLst>
          </p:cNvPr>
          <p:cNvSpPr txBox="1"/>
          <p:nvPr/>
        </p:nvSpPr>
        <p:spPr>
          <a:xfrm>
            <a:off x="3966480" y="3423504"/>
            <a:ext cx="4017132" cy="1211598"/>
          </a:xfrm>
          <a:prstGeom prst="rect">
            <a:avLst/>
          </a:prstGeom>
        </p:spPr>
        <p:txBody>
          <a:bodyPr vert="horz" lIns="91440" tIns="45720" rIns="91440" bIns="45720" rtlCol="0" anchor="ctr">
            <a:normAutofit/>
          </a:bodyPr>
          <a:lstStyle/>
          <a:p>
            <a:pPr indent="-182880" defTabSz="914400">
              <a:lnSpc>
                <a:spcPct val="90000"/>
              </a:lnSpc>
              <a:spcAft>
                <a:spcPts val="600"/>
              </a:spcAft>
              <a:buClr>
                <a:schemeClr val="accent1"/>
              </a:buClr>
            </a:pPr>
            <a:r>
              <a:rPr lang="en-US" sz="1000"/>
              <a:t>Write a setter function </a:t>
            </a:r>
          </a:p>
          <a:p>
            <a:pPr marL="342900" indent="-182880" defTabSz="914400">
              <a:lnSpc>
                <a:spcPct val="90000"/>
              </a:lnSpc>
              <a:spcAft>
                <a:spcPts val="600"/>
              </a:spcAft>
              <a:buClr>
                <a:schemeClr val="accent1"/>
              </a:buClr>
              <a:buFont typeface="+mj-lt"/>
              <a:buAutoNum type="arabicPeriod"/>
            </a:pPr>
            <a:r>
              <a:rPr lang="en-US" sz="1000"/>
              <a:t>Pada koodingan kita menambahkan sebuah fungsi baru </a:t>
            </a:r>
          </a:p>
          <a:p>
            <a:pPr marL="457200" indent="-182880" defTabSz="914400">
              <a:lnSpc>
                <a:spcPct val="90000"/>
              </a:lnSpc>
              <a:spcAft>
                <a:spcPts val="600"/>
              </a:spcAft>
              <a:buClr>
                <a:schemeClr val="accent1"/>
              </a:buClr>
              <a:buFont typeface="+mj-lt"/>
              <a:buAutoNum type="arabicPeriod"/>
            </a:pPr>
            <a:endParaRPr lang="en-US" sz="1000"/>
          </a:p>
          <a:p>
            <a:pPr marL="342900" indent="-182880" defTabSz="914400">
              <a:lnSpc>
                <a:spcPct val="90000"/>
              </a:lnSpc>
              <a:spcAft>
                <a:spcPts val="600"/>
              </a:spcAft>
              <a:buClr>
                <a:schemeClr val="accent1"/>
              </a:buClr>
              <a:buFont typeface="+mj-lt"/>
              <a:buAutoNum type="arabicPeriod"/>
            </a:pPr>
            <a:r>
              <a:rPr lang="en-US" sz="1000"/>
              <a:t>Lalu kita deploy dimana ada transaksi lama(atas) dan baru(bawah) kita dapat mehilangkan transaksi lama dan pakai transaksi baru </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9556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D1039D44-D9E7-4F27-B51A-A9D87AB78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5AB9F5-5F80-43CD-A5D7-4BA79FB80BEA}"/>
              </a:ext>
            </a:extLst>
          </p:cNvPr>
          <p:cNvPicPr>
            <a:picLocks noChangeAspect="1"/>
          </p:cNvPicPr>
          <p:nvPr/>
        </p:nvPicPr>
        <p:blipFill rotWithShape="1">
          <a:blip r:embed="rId2"/>
          <a:srcRect l="2536" r="24852" b="-2"/>
          <a:stretch/>
        </p:blipFill>
        <p:spPr>
          <a:xfrm>
            <a:off x="20" y="-1"/>
            <a:ext cx="2942436" cy="2949760"/>
          </a:xfrm>
          <a:custGeom>
            <a:avLst/>
            <a:gdLst/>
            <a:ahLst/>
            <a:cxnLst/>
            <a:rect l="l" t="t" r="r" b="b"/>
            <a:pathLst>
              <a:path w="3923275" h="3933014">
                <a:moveTo>
                  <a:pt x="0" y="0"/>
                </a:moveTo>
                <a:lnTo>
                  <a:pt x="3923275" y="0"/>
                </a:lnTo>
                <a:lnTo>
                  <a:pt x="3923275" y="2938430"/>
                </a:lnTo>
                <a:lnTo>
                  <a:pt x="2058168" y="2938430"/>
                </a:lnTo>
                <a:lnTo>
                  <a:pt x="2058168" y="3933014"/>
                </a:lnTo>
                <a:lnTo>
                  <a:pt x="0" y="3933014"/>
                </a:lnTo>
                <a:close/>
              </a:path>
            </a:pathLst>
          </a:custGeom>
        </p:spPr>
      </p:pic>
      <p:sp>
        <p:nvSpPr>
          <p:cNvPr id="17" name="Rectangle 16">
            <a:extLst>
              <a:ext uri="{FF2B5EF4-FFF2-40B4-BE49-F238E27FC236}">
                <a16:creationId xmlns:a16="http://schemas.microsoft.com/office/drawing/2014/main" id="{C2C1DDAA-D882-4FF1-A3CE-E86DB88D4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9082" y="120649"/>
            <a:ext cx="1370511" cy="2102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736307" y="1371600"/>
            <a:ext cx="3508041" cy="33575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dirty="0"/>
              <a:t>Pada transaksi baru ini kita klik “set myUnit” maka akan output nya menjadi 0</a:t>
            </a:r>
          </a:p>
          <a:p>
            <a:pPr indent="-182880">
              <a:lnSpc>
                <a:spcPct val="90000"/>
              </a:lnSpc>
              <a:buClr>
                <a:schemeClr val="accent1"/>
              </a:buClr>
            </a:pPr>
            <a:endParaRPr lang="en-US" sz="2200" dirty="0"/>
          </a:p>
          <a:p>
            <a:pPr marL="990600" indent="-182880">
              <a:lnSpc>
                <a:spcPct val="90000"/>
              </a:lnSpc>
              <a:buClr>
                <a:schemeClr val="accent1"/>
              </a:buClr>
            </a:pPr>
            <a:r>
              <a:rPr lang="en-US" sz="2200" dirty="0"/>
              <a:t>Lalu kita isi kolom myUnit nya “5” lalu klik set myUnit</a:t>
            </a:r>
          </a:p>
          <a:p>
            <a:pPr indent="-182880">
              <a:lnSpc>
                <a:spcPct val="90000"/>
              </a:lnSpc>
              <a:buClr>
                <a:schemeClr val="accent1"/>
              </a:buClr>
            </a:pPr>
            <a:endParaRPr lang="en-US" sz="2200" dirty="0"/>
          </a:p>
        </p:txBody>
      </p:sp>
      <p:sp>
        <p:nvSpPr>
          <p:cNvPr id="23" name="Rectangle 18">
            <a:extLst>
              <a:ext uri="{FF2B5EF4-FFF2-40B4-BE49-F238E27FC236}">
                <a16:creationId xmlns:a16="http://schemas.microsoft.com/office/drawing/2014/main" id="{E3010638-0FEA-47F7-8EC7-88B0FE33E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250" y="3083118"/>
            <a:ext cx="1412376" cy="19321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8A27A-09B2-4AA0-A922-BFF6C418178E}"/>
              </a:ext>
            </a:extLst>
          </p:cNvPr>
          <p:cNvPicPr>
            <a:picLocks noChangeAspect="1"/>
          </p:cNvPicPr>
          <p:nvPr/>
        </p:nvPicPr>
        <p:blipFill rotWithShape="1">
          <a:blip r:embed="rId3"/>
          <a:srcRect l="1724" r="12724" b="-3"/>
          <a:stretch/>
        </p:blipFill>
        <p:spPr>
          <a:xfrm>
            <a:off x="1674876" y="2343698"/>
            <a:ext cx="2784716" cy="2799802"/>
          </a:xfrm>
          <a:prstGeom prst="rect">
            <a:avLst/>
          </a:prstGeom>
        </p:spPr>
      </p:pic>
    </p:spTree>
    <p:extLst>
      <p:ext uri="{BB962C8B-B14F-4D97-AF65-F5344CB8AC3E}">
        <p14:creationId xmlns:p14="http://schemas.microsoft.com/office/powerpoint/2010/main" val="3860037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D18C7719-C39A-48C5-A336-51235CA18CB3}"/>
              </a:ext>
            </a:extLst>
          </p:cNvPr>
          <p:cNvPicPr>
            <a:picLocks noChangeAspect="1"/>
          </p:cNvPicPr>
          <p:nvPr/>
        </p:nvPicPr>
        <p:blipFill>
          <a:blip r:embed="rId2"/>
          <a:stretch>
            <a:fillRect/>
          </a:stretch>
        </p:blipFill>
        <p:spPr>
          <a:xfrm>
            <a:off x="482394" y="2130150"/>
            <a:ext cx="4088720" cy="858631"/>
          </a:xfrm>
          <a:prstGeom prst="rect">
            <a:avLst/>
          </a:prstGeom>
        </p:spPr>
      </p:pic>
      <p:sp>
        <p:nvSpPr>
          <p:cNvPr id="7" name="TextBox 6">
            <a:extLst>
              <a:ext uri="{FF2B5EF4-FFF2-40B4-BE49-F238E27FC236}">
                <a16:creationId xmlns:a16="http://schemas.microsoft.com/office/drawing/2014/main" id="{2143C883-C12C-4A95-B9BD-7F3A720B569C}"/>
              </a:ext>
            </a:extLst>
          </p:cNvPr>
          <p:cNvSpPr txBox="1"/>
          <p:nvPr/>
        </p:nvSpPr>
        <p:spPr>
          <a:xfrm>
            <a:off x="4815347" y="1743868"/>
            <a:ext cx="3429001" cy="2891234"/>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Arial" panose="020B0604020202020204" pitchFamily="34" charset="0"/>
              <a:buChar char="•"/>
            </a:pPr>
            <a:r>
              <a:rPr lang="en-US"/>
              <a:t>Dan ini adalah hasil transaksi nya </a:t>
            </a:r>
          </a:p>
        </p:txBody>
      </p:sp>
    </p:spTree>
    <p:extLst>
      <p:ext uri="{BB962C8B-B14F-4D97-AF65-F5344CB8AC3E}">
        <p14:creationId xmlns:p14="http://schemas.microsoft.com/office/powerpoint/2010/main" val="2219086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236513" y="1255257"/>
            <a:ext cx="4060956"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myUnit</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yang </a:t>
            </a:r>
            <a:r>
              <a:rPr lang="en-US" sz="2000" dirty="0" err="1">
                <a:latin typeface="Adobe Garamond Pro Bold" panose="02020702060506020403" pitchFamily="18" charset="0"/>
              </a:rPr>
              <a:t>hanya</a:t>
            </a:r>
            <a:r>
              <a:rPr lang="en-US" sz="2000" dirty="0">
                <a:latin typeface="Adobe Garamond Pro Bold" panose="02020702060506020403" pitchFamily="18" charset="0"/>
              </a:rPr>
              <a:t> </a:t>
            </a:r>
            <a:r>
              <a:rPr lang="en-US" sz="2000" dirty="0" err="1">
                <a:latin typeface="Adobe Garamond Pro Bold" panose="02020702060506020403" pitchFamily="18" charset="0"/>
              </a:rPr>
              <a:t>membaca</a:t>
            </a:r>
            <a:r>
              <a:rPr lang="en-US" sz="2000" dirty="0">
                <a:latin typeface="Adobe Garamond Pro Bold" panose="02020702060506020403" pitchFamily="18" charset="0"/>
              </a:rPr>
              <a:t> </a:t>
            </a:r>
            <a:r>
              <a:rPr lang="en-US" sz="2000" dirty="0" err="1">
                <a:latin typeface="Adobe Garamond Pro Bold" panose="02020702060506020403" pitchFamily="18" charset="0"/>
              </a:rPr>
              <a:t>nilai</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tidak</a:t>
            </a:r>
            <a:r>
              <a:rPr lang="en-US" sz="2000" dirty="0">
                <a:latin typeface="Adobe Garamond Pro Bold" panose="02020702060506020403" pitchFamily="18" charset="0"/>
              </a:rPr>
              <a:t> </a:t>
            </a:r>
            <a:r>
              <a:rPr lang="en-US" sz="2000" dirty="0" err="1">
                <a:latin typeface="Adobe Garamond Pro Bold" panose="02020702060506020403" pitchFamily="18" charset="0"/>
              </a:rPr>
              <a:t>ada</a:t>
            </a:r>
            <a:r>
              <a:rPr lang="en-US" sz="2000" dirty="0">
                <a:latin typeface="Adobe Garamond Pro Bold" panose="02020702060506020403" pitchFamily="18" charset="0"/>
              </a:rPr>
              <a:t> </a:t>
            </a:r>
            <a:r>
              <a:rPr lang="en-US" sz="2000" dirty="0" err="1">
                <a:latin typeface="Adobe Garamond Pro Bold" panose="02020702060506020403" pitchFamily="18" charset="0"/>
              </a:rPr>
              <a:t>transaksi</a:t>
            </a:r>
            <a:r>
              <a:rPr lang="en-US" sz="2000" dirty="0">
                <a:latin typeface="Adobe Garamond Pro Bold" panose="02020702060506020403" pitchFamily="18" charset="0"/>
              </a:rPr>
              <a:t> yang </a:t>
            </a:r>
            <a:r>
              <a:rPr lang="en-US" sz="2000" dirty="0" err="1">
                <a:latin typeface="Adobe Garamond Pro Bold" panose="02020702060506020403" pitchFamily="18" charset="0"/>
              </a:rPr>
              <a:t>dikirim</a:t>
            </a:r>
            <a:r>
              <a:rPr lang="en-US" sz="2000" dirty="0">
                <a:latin typeface="Adobe Garamond Pro Bold" panose="02020702060506020403" pitchFamily="18" charset="0"/>
              </a:rPr>
              <a:t>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jaringan</a:t>
            </a:r>
            <a:r>
              <a:rPr lang="en-US" sz="2000" dirty="0">
                <a:latin typeface="Adobe Garamond Pro Bold" panose="02020702060506020403" pitchFamily="18" charset="0"/>
              </a:rPr>
              <a:t> </a:t>
            </a:r>
            <a:r>
              <a:rPr lang="en-US" sz="2000" dirty="0" err="1">
                <a:latin typeface="Adobe Garamond Pro Bold" panose="02020702060506020403" pitchFamily="18" charset="0"/>
              </a:rPr>
              <a:t>melainkan</a:t>
            </a:r>
            <a:r>
              <a:rPr lang="en-US" sz="2000" dirty="0">
                <a:latin typeface="Adobe Garamond Pro Bold" panose="02020702060506020403" pitchFamily="18" charset="0"/>
              </a:rPr>
              <a:t> </a:t>
            </a:r>
            <a:r>
              <a:rPr lang="en-US" sz="2000" dirty="0" err="1">
                <a:latin typeface="Adobe Garamond Pro Bold" panose="02020702060506020403" pitchFamily="18" charset="0"/>
              </a:rPr>
              <a:t>panggilan</a:t>
            </a:r>
            <a:r>
              <a:rPr lang="en-US" sz="2000" dirty="0">
                <a:latin typeface="Adobe Garamond Pro Bold" panose="02020702060506020403" pitchFamily="18" charset="0"/>
              </a:rPr>
              <a:t> </a:t>
            </a:r>
            <a:r>
              <a:rPr lang="en-US" sz="2000" dirty="0" err="1">
                <a:latin typeface="Adobe Garamond Pro Bold" panose="02020702060506020403" pitchFamily="18" charset="0"/>
              </a:rPr>
              <a:t>tersebut</a:t>
            </a:r>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melihat</a:t>
            </a:r>
            <a:r>
              <a:rPr lang="en-US" sz="2000" dirty="0">
                <a:latin typeface="Adobe Garamond Pro Bold" panose="02020702060506020403" pitchFamily="18" charset="0"/>
              </a:rPr>
              <a:t> </a:t>
            </a:r>
            <a:r>
              <a:rPr lang="en-US" sz="2000" dirty="0" err="1">
                <a:latin typeface="Adobe Garamond Pro Bold" panose="02020702060506020403" pitchFamily="18" charset="0"/>
              </a:rPr>
              <a:t>hasil</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dari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di </a:t>
            </a:r>
            <a:r>
              <a:rPr lang="en-US" sz="2000" dirty="0" err="1">
                <a:latin typeface="Adobe Garamond Pro Bold" panose="02020702060506020403" pitchFamily="18" charset="0"/>
              </a:rPr>
              <a:t>bawah</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9633375E-C11A-4E13-99F9-A67BA6B02EDD}"/>
              </a:ext>
            </a:extLst>
          </p:cNvPr>
          <p:cNvPicPr>
            <a:picLocks noChangeAspect="1"/>
          </p:cNvPicPr>
          <p:nvPr/>
        </p:nvPicPr>
        <p:blipFill>
          <a:blip r:embed="rId2"/>
          <a:stretch>
            <a:fillRect/>
          </a:stretch>
        </p:blipFill>
        <p:spPr>
          <a:xfrm>
            <a:off x="1360170" y="474471"/>
            <a:ext cx="2614930" cy="2097279"/>
          </a:xfrm>
          <a:prstGeom prst="rect">
            <a:avLst/>
          </a:prstGeom>
        </p:spPr>
      </p:pic>
      <p:pic>
        <p:nvPicPr>
          <p:cNvPr id="7" name="Picture 6">
            <a:extLst>
              <a:ext uri="{FF2B5EF4-FFF2-40B4-BE49-F238E27FC236}">
                <a16:creationId xmlns:a16="http://schemas.microsoft.com/office/drawing/2014/main" id="{99E88715-AE6B-4F62-ADC0-FFC496A8B827}"/>
              </a:ext>
            </a:extLst>
          </p:cNvPr>
          <p:cNvPicPr>
            <a:picLocks noChangeAspect="1"/>
          </p:cNvPicPr>
          <p:nvPr/>
        </p:nvPicPr>
        <p:blipFill>
          <a:blip r:embed="rId3"/>
          <a:stretch>
            <a:fillRect/>
          </a:stretch>
        </p:blipFill>
        <p:spPr>
          <a:xfrm>
            <a:off x="363931" y="3503590"/>
            <a:ext cx="6744641" cy="323895"/>
          </a:xfrm>
          <a:prstGeom prst="rect">
            <a:avLst/>
          </a:prstGeom>
        </p:spPr>
      </p:pic>
    </p:spTree>
    <p:extLst>
      <p:ext uri="{BB962C8B-B14F-4D97-AF65-F5344CB8AC3E}">
        <p14:creationId xmlns:p14="http://schemas.microsoft.com/office/powerpoint/2010/main" val="399810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714BAFE-EB12-4F8A-BF3C-20AC17E9B7E9}"/>
              </a:ext>
            </a:extLst>
          </p:cNvPr>
          <p:cNvPicPr>
            <a:picLocks noChangeAspect="1"/>
          </p:cNvPicPr>
          <p:nvPr/>
        </p:nvPicPr>
        <p:blipFill rotWithShape="1">
          <a:blip r:embed="rId2"/>
          <a:srcRect r="53461" b="-2"/>
          <a:stretch/>
        </p:blipFill>
        <p:spPr>
          <a:xfrm>
            <a:off x="482394" y="483829"/>
            <a:ext cx="4088720" cy="415127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841499"/>
            <a:ext cx="3429001" cy="27936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b="0" i="0" u="none" strike="noStrike" baseline="0"/>
              <a:t>Boolean Types in Solidity</a:t>
            </a:r>
          </a:p>
          <a:p>
            <a:pPr marL="457200" indent="-182880">
              <a:lnSpc>
                <a:spcPct val="90000"/>
              </a:lnSpc>
              <a:buClr>
                <a:schemeClr val="accent1"/>
              </a:buClr>
              <a:buFont typeface="+mj-lt"/>
              <a:buAutoNum type="arabicPeriod"/>
            </a:pPr>
            <a:r>
              <a:rPr lang="en-US" sz="1800"/>
              <a:t>Pertama kita ngooding seperti syntax tersebut .</a:t>
            </a:r>
          </a:p>
          <a:p>
            <a:pPr marL="457200" indent="-182880">
              <a:lnSpc>
                <a:spcPct val="90000"/>
              </a:lnSpc>
              <a:buClr>
                <a:schemeClr val="accent1"/>
              </a:buClr>
              <a:buFont typeface="+mj-lt"/>
              <a:buAutoNum type="arabicPeriod"/>
            </a:pPr>
            <a:r>
              <a:rPr lang="en-US" sz="1800"/>
              <a:t>Lalu melakukan deploy</a:t>
            </a:r>
          </a:p>
          <a:p>
            <a:pPr marL="0" indent="-182880">
              <a:lnSpc>
                <a:spcPct val="90000"/>
              </a:lnSpc>
              <a:buClr>
                <a:schemeClr val="accent1"/>
              </a:buClr>
              <a:buNone/>
            </a:pPr>
            <a:endParaRPr lang="en-US" sz="1800"/>
          </a:p>
          <a:p>
            <a:pPr indent="-182880">
              <a:lnSpc>
                <a:spcPct val="90000"/>
              </a:lnSpc>
              <a:buClr>
                <a:schemeClr val="accent1"/>
              </a:buClr>
            </a:pPr>
            <a:r>
              <a:rPr lang="en-US" sz="1800"/>
              <a:t>Jadi Boolean ini melakukan melihat bahwa variable diinisialisasi dengan nilai defaultnya apakay true atau false</a:t>
            </a:r>
          </a:p>
          <a:p>
            <a:pPr indent="-182880">
              <a:lnSpc>
                <a:spcPct val="90000"/>
              </a:lnSpc>
              <a:buClr>
                <a:schemeClr val="accent1"/>
              </a:buClr>
            </a:pPr>
            <a:endParaRPr lang="en-US" sz="1800"/>
          </a:p>
        </p:txBody>
      </p:sp>
    </p:spTree>
    <p:extLst>
      <p:ext uri="{BB962C8B-B14F-4D97-AF65-F5344CB8AC3E}">
        <p14:creationId xmlns:p14="http://schemas.microsoft.com/office/powerpoint/2010/main" val="33905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88AD826-9BD0-4C89-B0C5-44AC94B968B0}"/>
              </a:ext>
            </a:extLst>
          </p:cNvPr>
          <p:cNvPicPr>
            <a:picLocks noChangeAspect="1"/>
          </p:cNvPicPr>
          <p:nvPr/>
        </p:nvPicPr>
        <p:blipFill>
          <a:blip r:embed="rId2"/>
          <a:stretch>
            <a:fillRect/>
          </a:stretch>
        </p:blipFill>
        <p:spPr>
          <a:xfrm>
            <a:off x="609610" y="480060"/>
            <a:ext cx="2746261" cy="197167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726165"/>
            <a:ext cx="4395608" cy="29089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182880">
              <a:lnSpc>
                <a:spcPct val="90000"/>
              </a:lnSpc>
              <a:buClr>
                <a:schemeClr val="accent1"/>
              </a:buClr>
              <a:buFont typeface="+mj-lt"/>
              <a:buAutoNum type="arabicPeriod"/>
            </a:pPr>
            <a:r>
              <a:rPr lang="en-US" sz="1500"/>
              <a:t>Setelah deploy kita klik myBool apakah berisi false atau true</a:t>
            </a:r>
          </a:p>
          <a:p>
            <a:pPr marL="342900" indent="-182880">
              <a:lnSpc>
                <a:spcPct val="90000"/>
              </a:lnSpc>
              <a:buClr>
                <a:schemeClr val="accent1"/>
              </a:buClr>
              <a:buFont typeface="+mj-lt"/>
              <a:buAutoNum type="arabicPeriod"/>
            </a:pPr>
            <a:r>
              <a:rPr lang="en-US" sz="1500"/>
              <a:t>Jika kita isikan dengan kata true lalu klik setMyBool dan klik myBool maka akan seperti gambar di bawah nya </a:t>
            </a:r>
          </a:p>
          <a:p>
            <a:pPr marL="0" indent="-182880">
              <a:lnSpc>
                <a:spcPct val="90000"/>
              </a:lnSpc>
              <a:buClr>
                <a:schemeClr val="accent1"/>
              </a:buClr>
              <a:buNone/>
            </a:pPr>
            <a:endParaRPr lang="en-US" sz="1500"/>
          </a:p>
          <a:p>
            <a:pPr marL="723900" indent="-182880">
              <a:lnSpc>
                <a:spcPct val="90000"/>
              </a:lnSpc>
              <a:buClr>
                <a:schemeClr val="accent1"/>
              </a:buClr>
            </a:pPr>
            <a:r>
              <a:rPr lang="en-US" sz="1500"/>
              <a:t>Jadi pada operator Boolean ini memiliki operator standar yang kita inginkan “ Operator:!(negasi logis),&amp;&amp;(logis konjungsi,”dan”),||(disjungsi logis,”atau”),==(persamaan),!=(ketidaksetaraan). </a:t>
            </a:r>
          </a:p>
        </p:txBody>
      </p:sp>
      <p:sp>
        <p:nvSpPr>
          <p:cNvPr id="14" name="Rectangle 13">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149434D4-95FA-4326-AE2B-4CE3DF847155}"/>
              </a:ext>
            </a:extLst>
          </p:cNvPr>
          <p:cNvPicPr>
            <a:picLocks noChangeAspect="1"/>
          </p:cNvPicPr>
          <p:nvPr/>
        </p:nvPicPr>
        <p:blipFill>
          <a:blip r:embed="rId3"/>
          <a:stretch>
            <a:fillRect/>
          </a:stretch>
        </p:blipFill>
        <p:spPr>
          <a:xfrm>
            <a:off x="522241" y="2691765"/>
            <a:ext cx="2921000" cy="1971675"/>
          </a:xfrm>
          <a:prstGeom prst="rect">
            <a:avLst/>
          </a:prstGeom>
        </p:spPr>
      </p:pic>
    </p:spTree>
    <p:extLst>
      <p:ext uri="{BB962C8B-B14F-4D97-AF65-F5344CB8AC3E}">
        <p14:creationId xmlns:p14="http://schemas.microsoft.com/office/powerpoint/2010/main" val="113721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85B74E-F9A8-4251-A5CA-142704BE7DC0}"/>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Overflow dan underflow</a:t>
            </a:r>
          </a:p>
          <a:p>
            <a:pPr indent="-182880" defTabSz="914400">
              <a:spcAft>
                <a:spcPts val="600"/>
              </a:spcAft>
              <a:buClr>
                <a:schemeClr val="accent1"/>
              </a:buClr>
            </a:pPr>
            <a:r>
              <a:rPr lang="en-US" dirty="0"/>
              <a:t>Pada versi Solidity sebelumnya (sebelumnya Solidity 0.8.x) sebuah bilangan bulat akan secara otomatis berguling ke angka yang lebih rendah atau lebih tinggi. </a:t>
            </a:r>
          </a:p>
          <a:p>
            <a:pPr indent="-182880" defTabSz="914400">
              <a:spcAft>
                <a:spcPts val="600"/>
              </a:spcAft>
              <a:buClr>
                <a:schemeClr val="accent1"/>
              </a:buClr>
            </a:pPr>
            <a:endParaRPr lang="en-US" dirty="0"/>
          </a:p>
          <a:p>
            <a:pPr indent="-182880" defTabSz="914400">
              <a:spcAft>
                <a:spcPts val="600"/>
              </a:spcAft>
              <a:buClr>
                <a:schemeClr val="accent1"/>
              </a:buClr>
            </a:pPr>
            <a:r>
              <a:rPr lang="en-US" dirty="0"/>
              <a:t>Jika anda akan mengurangi 0 dengan 1 (0-1) pada bilangan bulat yang tidak ditandatangani, hasilnya tidak akan menjadi -1, atau kesalahan, hasilnya akan sederhana:</a:t>
            </a:r>
          </a:p>
          <a:p>
            <a:pPr indent="-182880" defTabSz="914400">
              <a:spcAft>
                <a:spcPts val="600"/>
              </a:spcAft>
              <a:buClr>
                <a:schemeClr val="accent1"/>
              </a:buClr>
            </a:pPr>
            <a:r>
              <a:rPr lang="en-US" dirty="0"/>
              <a:t>MAX(</a:t>
            </a:r>
            <a:r>
              <a:rPr lang="en-US" dirty="0" err="1"/>
              <a:t>Uint</a:t>
            </a:r>
            <a:r>
              <a:rPr lang="en-US" dirty="0"/>
              <a:t>).</a:t>
            </a:r>
          </a:p>
        </p:txBody>
      </p:sp>
    </p:spTree>
    <p:extLst>
      <p:ext uri="{BB962C8B-B14F-4D97-AF65-F5344CB8AC3E}">
        <p14:creationId xmlns:p14="http://schemas.microsoft.com/office/powerpoint/2010/main" val="407957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6AB1927-D8D6-4B8A-99DF-704D2BCF8705}"/>
              </a:ext>
            </a:extLst>
          </p:cNvPr>
          <p:cNvPicPr>
            <a:picLocks noChangeAspect="1"/>
          </p:cNvPicPr>
          <p:nvPr/>
        </p:nvPicPr>
        <p:blipFill rotWithShape="1">
          <a:blip r:embed="rId2"/>
          <a:srcRect r="48432" b="-1"/>
          <a:stretch/>
        </p:blipFill>
        <p:spPr>
          <a:xfrm>
            <a:off x="475499" y="480060"/>
            <a:ext cx="3014484" cy="2031365"/>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40037" y="1371600"/>
            <a:ext cx="4395608" cy="3263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000" dirty="0"/>
              <a:t>Pertama kita membuat file baru, dengan berisi syntax seperti berikut.</a:t>
            </a:r>
          </a:p>
          <a:p>
            <a:pPr indent="-182880">
              <a:lnSpc>
                <a:spcPct val="90000"/>
              </a:lnSpc>
              <a:buClr>
                <a:schemeClr val="accent1"/>
              </a:buClr>
            </a:pPr>
            <a:endParaRPr lang="en-US" sz="2000" dirty="0"/>
          </a:p>
          <a:p>
            <a:pPr marL="0" indent="-182880">
              <a:lnSpc>
                <a:spcPct val="90000"/>
              </a:lnSpc>
              <a:buClr>
                <a:schemeClr val="accent1"/>
              </a:buClr>
              <a:buNone/>
            </a:pPr>
            <a:endParaRPr lang="en-US" sz="2000" dirty="0"/>
          </a:p>
          <a:p>
            <a:pPr marL="0" indent="-182880">
              <a:lnSpc>
                <a:spcPct val="90000"/>
              </a:lnSpc>
              <a:buClr>
                <a:schemeClr val="accent1"/>
              </a:buClr>
              <a:buNone/>
            </a:pPr>
            <a:endParaRPr lang="en-US" sz="2000" dirty="0"/>
          </a:p>
          <a:p>
            <a:pPr indent="-182880">
              <a:lnSpc>
                <a:spcPct val="90000"/>
              </a:lnSpc>
              <a:buClr>
                <a:schemeClr val="accent1"/>
              </a:buClr>
            </a:pPr>
            <a:r>
              <a:rPr lang="en-US" sz="2000" dirty="0"/>
              <a:t>Lalu kita deploy dan apa hasil nya saat kita memanggil penurunan maka hasil awal nya “myUint8 adalah 0:”</a:t>
            </a:r>
          </a:p>
          <a:p>
            <a:pPr indent="-182880">
              <a:lnSpc>
                <a:spcPct val="90000"/>
              </a:lnSpc>
              <a:buClr>
                <a:schemeClr val="accent1"/>
              </a:buClr>
            </a:pPr>
            <a:endParaRPr lang="en-US" sz="2000" dirty="0"/>
          </a:p>
        </p:txBody>
      </p:sp>
      <p:pic>
        <p:nvPicPr>
          <p:cNvPr id="8" name="Picture 7">
            <a:extLst>
              <a:ext uri="{FF2B5EF4-FFF2-40B4-BE49-F238E27FC236}">
                <a16:creationId xmlns:a16="http://schemas.microsoft.com/office/drawing/2014/main" id="{3FA2F254-967D-456E-8C5A-8D31CB487ECE}"/>
              </a:ext>
            </a:extLst>
          </p:cNvPr>
          <p:cNvPicPr>
            <a:picLocks noChangeAspect="1"/>
          </p:cNvPicPr>
          <p:nvPr/>
        </p:nvPicPr>
        <p:blipFill rotWithShape="1">
          <a:blip r:embed="rId3"/>
          <a:srcRect t="6984" r="2" b="12036"/>
          <a:stretch/>
        </p:blipFill>
        <p:spPr>
          <a:xfrm>
            <a:off x="475499" y="2632076"/>
            <a:ext cx="3014484" cy="2031364"/>
          </a:xfrm>
          <a:prstGeom prst="rect">
            <a:avLst/>
          </a:prstGeom>
        </p:spPr>
      </p:pic>
    </p:spTree>
    <p:extLst>
      <p:ext uri="{BB962C8B-B14F-4D97-AF65-F5344CB8AC3E}">
        <p14:creationId xmlns:p14="http://schemas.microsoft.com/office/powerpoint/2010/main" val="161016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6DE97348-EBB9-4DA3-98EE-33F4D29B6A69}"/>
              </a:ext>
            </a:extLst>
          </p:cNvPr>
          <p:cNvPicPr>
            <a:picLocks noChangeAspect="1"/>
          </p:cNvPicPr>
          <p:nvPr/>
        </p:nvPicPr>
        <p:blipFill>
          <a:blip r:embed="rId2"/>
          <a:stretch>
            <a:fillRect/>
          </a:stretch>
        </p:blipFill>
        <p:spPr>
          <a:xfrm>
            <a:off x="482394" y="871939"/>
            <a:ext cx="4088720" cy="3375052"/>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000"/>
              <a:t>Setelah itu kita klik decrement ini pada myUint8 akan berkurang satu sehingga seperti gambar in. maka transaksi berjalan dengan sempurna sehingga nilai myUint nya itu “255:”</a:t>
            </a:r>
          </a:p>
        </p:txBody>
      </p:sp>
    </p:spTree>
    <p:extLst>
      <p:ext uri="{BB962C8B-B14F-4D97-AF65-F5344CB8AC3E}">
        <p14:creationId xmlns:p14="http://schemas.microsoft.com/office/powerpoint/2010/main" val="25349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90A1C7E-4572-4917-8641-957AAF5C6510}"/>
              </a:ext>
            </a:extLst>
          </p:cNvPr>
          <p:cNvSpPr>
            <a:spLocks noGrp="1"/>
          </p:cNvSpPr>
          <p:nvPr>
            <p:ph idx="1"/>
          </p:nvPr>
        </p:nvSpPr>
        <p:spPr>
          <a:xfrm>
            <a:off x="5365767" y="276491"/>
            <a:ext cx="3587733" cy="3546209"/>
          </a:xfrm>
        </p:spPr>
        <p:txBody>
          <a:bodyPr>
            <a:normAutofit/>
          </a:bodyPr>
          <a:lstStyle/>
          <a:p>
            <a:r>
              <a:rPr lang="en-US" sz="2000" dirty="0">
                <a:latin typeface="Adobe Garamond Pro Bold" panose="02020702060506020403" pitchFamily="18" charset="0"/>
              </a:rPr>
              <a:t>5. Lalu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etherium</a:t>
            </a:r>
            <a:r>
              <a:rPr lang="en-US" sz="2000" dirty="0">
                <a:latin typeface="Adobe Garamond Pro Bold" panose="02020702060506020403" pitchFamily="18" charset="0"/>
              </a:rPr>
              <a:t> network dan </a:t>
            </a:r>
            <a:r>
              <a:rPr lang="en-US" sz="2000" dirty="0" err="1">
                <a:latin typeface="Adobe Garamond Pro Bold" panose="02020702060506020403" pitchFamily="18" charset="0"/>
              </a:rPr>
              <a:t>pilih</a:t>
            </a:r>
            <a:r>
              <a:rPr lang="en-US" sz="2000" dirty="0">
                <a:latin typeface="Adobe Garamond Pro Bold" panose="02020702060506020403" pitchFamily="18" charset="0"/>
              </a:rPr>
              <a:t> </a:t>
            </a:r>
            <a:r>
              <a:rPr lang="en-US" sz="2000" dirty="0" err="1">
                <a:latin typeface="Adobe Garamond Pro Bold" panose="02020702060506020403" pitchFamily="18" charset="0"/>
              </a:rPr>
              <a:t>goerli</a:t>
            </a:r>
            <a:r>
              <a:rPr lang="en-US" sz="2000" dirty="0">
                <a:latin typeface="Adobe Garamond Pro Bold" panose="02020702060506020403" pitchFamily="18" charset="0"/>
              </a:rPr>
              <a:t> test network </a:t>
            </a:r>
          </a:p>
          <a:p>
            <a:pPr marL="0" indent="0">
              <a:buNone/>
            </a:pPr>
            <a:endParaRPr lang="en-US" sz="2000" dirty="0">
              <a:latin typeface="Adobe Garamond Pro Bold" panose="02020702060506020403" pitchFamily="18" charset="0"/>
            </a:endParaRPr>
          </a:p>
          <a:p>
            <a:pPr marL="622300"/>
            <a:r>
              <a:rPr lang="en-US" sz="2000" dirty="0">
                <a:latin typeface="Adobe Garamond Pro Bold" panose="02020702060506020403" pitchFamily="18" charset="0"/>
              </a:rPr>
              <a:t>6. </a:t>
            </a: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buy,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test faucet</a:t>
            </a:r>
            <a:endParaRPr lang="en-ID" sz="2000" dirty="0">
              <a:latin typeface="Adobe Garamond Pro Bold" panose="02020702060506020403" pitchFamily="18" charset="0"/>
            </a:endParaRPr>
          </a:p>
        </p:txBody>
      </p:sp>
      <p:pic>
        <p:nvPicPr>
          <p:cNvPr id="15" name="Picture 14">
            <a:extLst>
              <a:ext uri="{FF2B5EF4-FFF2-40B4-BE49-F238E27FC236}">
                <a16:creationId xmlns:a16="http://schemas.microsoft.com/office/drawing/2014/main" id="{262EE37C-4B63-43D1-9ECF-6FB17E94D2B1}"/>
              </a:ext>
            </a:extLst>
          </p:cNvPr>
          <p:cNvPicPr>
            <a:picLocks noChangeAspect="1"/>
          </p:cNvPicPr>
          <p:nvPr/>
        </p:nvPicPr>
        <p:blipFill>
          <a:blip r:embed="rId2"/>
          <a:stretch>
            <a:fillRect/>
          </a:stretch>
        </p:blipFill>
        <p:spPr>
          <a:xfrm>
            <a:off x="2768599" y="165100"/>
            <a:ext cx="2597168" cy="3949700"/>
          </a:xfrm>
          <a:prstGeom prst="rect">
            <a:avLst/>
          </a:prstGeom>
        </p:spPr>
      </p:pic>
      <p:pic>
        <p:nvPicPr>
          <p:cNvPr id="17" name="Picture 16">
            <a:extLst>
              <a:ext uri="{FF2B5EF4-FFF2-40B4-BE49-F238E27FC236}">
                <a16:creationId xmlns:a16="http://schemas.microsoft.com/office/drawing/2014/main" id="{283CBF7A-20D6-4C26-B326-7602B325844F}"/>
              </a:ext>
            </a:extLst>
          </p:cNvPr>
          <p:cNvPicPr>
            <a:picLocks noChangeAspect="1"/>
          </p:cNvPicPr>
          <p:nvPr/>
        </p:nvPicPr>
        <p:blipFill>
          <a:blip r:embed="rId3"/>
          <a:stretch>
            <a:fillRect/>
          </a:stretch>
        </p:blipFill>
        <p:spPr>
          <a:xfrm>
            <a:off x="76200" y="165100"/>
            <a:ext cx="2597168" cy="3949700"/>
          </a:xfrm>
          <a:prstGeom prst="rect">
            <a:avLst/>
          </a:prstGeom>
        </p:spPr>
      </p:pic>
      <p:pic>
        <p:nvPicPr>
          <p:cNvPr id="19" name="Picture 18">
            <a:extLst>
              <a:ext uri="{FF2B5EF4-FFF2-40B4-BE49-F238E27FC236}">
                <a16:creationId xmlns:a16="http://schemas.microsoft.com/office/drawing/2014/main" id="{B82D5BBD-2E3A-4545-8A47-17B8FDE0FCCF}"/>
              </a:ext>
            </a:extLst>
          </p:cNvPr>
          <p:cNvPicPr>
            <a:picLocks noChangeAspect="1"/>
          </p:cNvPicPr>
          <p:nvPr/>
        </p:nvPicPr>
        <p:blipFill>
          <a:blip r:embed="rId4"/>
          <a:stretch>
            <a:fillRect/>
          </a:stretch>
        </p:blipFill>
        <p:spPr>
          <a:xfrm>
            <a:off x="5690830" y="2390774"/>
            <a:ext cx="3148370" cy="2476235"/>
          </a:xfrm>
          <a:prstGeom prst="rect">
            <a:avLst/>
          </a:prstGeom>
        </p:spPr>
      </p:pic>
    </p:spTree>
    <p:extLst>
      <p:ext uri="{BB962C8B-B14F-4D97-AF65-F5344CB8AC3E}">
        <p14:creationId xmlns:p14="http://schemas.microsoft.com/office/powerpoint/2010/main" val="37297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BD660731-B855-4074-B673-480382E0786C}"/>
              </a:ext>
            </a:extLst>
          </p:cNvPr>
          <p:cNvPicPr>
            <a:picLocks noChangeAspect="1"/>
          </p:cNvPicPr>
          <p:nvPr/>
        </p:nvPicPr>
        <p:blipFill>
          <a:blip r:embed="rId2"/>
          <a:stretch>
            <a:fillRect/>
          </a:stretch>
        </p:blipFill>
        <p:spPr>
          <a:xfrm>
            <a:off x="475499" y="1419274"/>
            <a:ext cx="3014484" cy="1032460"/>
          </a:xfrm>
          <a:prstGeom prst="rect">
            <a:avLst/>
          </a:prstGeom>
        </p:spPr>
      </p:pic>
      <p:sp>
        <p:nvSpPr>
          <p:cNvPr id="8" name="TextBox 7">
            <a:extLst>
              <a:ext uri="{FF2B5EF4-FFF2-40B4-BE49-F238E27FC236}">
                <a16:creationId xmlns:a16="http://schemas.microsoft.com/office/drawing/2014/main" id="{CDD51B79-1546-450C-AF53-E82D6C08DA3B}"/>
              </a:ext>
            </a:extLst>
          </p:cNvPr>
          <p:cNvSpPr txBox="1"/>
          <p:nvPr/>
        </p:nvSpPr>
        <p:spPr>
          <a:xfrm>
            <a:off x="3840037" y="1726165"/>
            <a:ext cx="4395608" cy="2908937"/>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melakukan solidity 0.8 difference, dan koodingan seperti di gambar</a:t>
            </a:r>
          </a:p>
          <a:p>
            <a:pPr marL="285750" indent="-182880" defTabSz="914400">
              <a:spcAft>
                <a:spcPts val="600"/>
              </a:spcAft>
              <a:buClr>
                <a:schemeClr val="accent1"/>
              </a:buClr>
              <a:buFont typeface="Arial" panose="020B0604020202020204" pitchFamily="34" charset="0"/>
              <a:buChar char="•"/>
            </a:pPr>
            <a:r>
              <a:rPr lang="en-US"/>
              <a:t>Lalu kita deploy dan klik decrement sehingga terjadi pada gambar di bawahnya </a:t>
            </a:r>
          </a:p>
        </p:txBody>
      </p:sp>
      <p:sp>
        <p:nvSpPr>
          <p:cNvPr id="15" name="Rectangle 14">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screenshot of a computer&#10;&#10;Description automatically generated with medium confidence">
            <a:extLst>
              <a:ext uri="{FF2B5EF4-FFF2-40B4-BE49-F238E27FC236}">
                <a16:creationId xmlns:a16="http://schemas.microsoft.com/office/drawing/2014/main" id="{24AD996C-C01F-4AA9-BA50-CE0A223E395C}"/>
              </a:ext>
            </a:extLst>
          </p:cNvPr>
          <p:cNvPicPr>
            <a:picLocks noChangeAspect="1"/>
          </p:cNvPicPr>
          <p:nvPr/>
        </p:nvPicPr>
        <p:blipFill>
          <a:blip r:embed="rId3"/>
          <a:stretch>
            <a:fillRect/>
          </a:stretch>
        </p:blipFill>
        <p:spPr>
          <a:xfrm>
            <a:off x="475499" y="2691765"/>
            <a:ext cx="3014484" cy="791302"/>
          </a:xfrm>
          <a:prstGeom prst="rect">
            <a:avLst/>
          </a:prstGeom>
        </p:spPr>
      </p:pic>
    </p:spTree>
    <p:extLst>
      <p:ext uri="{BB962C8B-B14F-4D97-AF65-F5344CB8AC3E}">
        <p14:creationId xmlns:p14="http://schemas.microsoft.com/office/powerpoint/2010/main" val="203884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60CD1-0A13-442D-9CF9-C2FA6ED2B029}"/>
              </a:ext>
            </a:extLst>
          </p:cNvPr>
          <p:cNvPicPr>
            <a:picLocks noChangeAspect="1"/>
          </p:cNvPicPr>
          <p:nvPr/>
        </p:nvPicPr>
        <p:blipFill>
          <a:blip r:embed="rId2"/>
          <a:stretch>
            <a:fillRect/>
          </a:stretch>
        </p:blipFill>
        <p:spPr>
          <a:xfrm>
            <a:off x="896489" y="495010"/>
            <a:ext cx="2715004" cy="2076740"/>
          </a:xfrm>
          <a:prstGeom prst="rect">
            <a:avLst/>
          </a:prstGeom>
        </p:spPr>
      </p:pic>
      <p:pic>
        <p:nvPicPr>
          <p:cNvPr id="7" name="Picture 6">
            <a:extLst>
              <a:ext uri="{FF2B5EF4-FFF2-40B4-BE49-F238E27FC236}">
                <a16:creationId xmlns:a16="http://schemas.microsoft.com/office/drawing/2014/main" id="{6138FAF1-A28C-4D2D-94F2-B3E639524F1D}"/>
              </a:ext>
            </a:extLst>
          </p:cNvPr>
          <p:cNvPicPr>
            <a:picLocks noChangeAspect="1"/>
          </p:cNvPicPr>
          <p:nvPr/>
        </p:nvPicPr>
        <p:blipFill rotWithShape="1">
          <a:blip r:embed="rId3"/>
          <a:srcRect r="10797" b="10052"/>
          <a:stretch/>
        </p:blipFill>
        <p:spPr>
          <a:xfrm>
            <a:off x="385504" y="2976612"/>
            <a:ext cx="7015611" cy="2076741"/>
          </a:xfrm>
          <a:prstGeom prst="rect">
            <a:avLst/>
          </a:prstGeom>
        </p:spPr>
      </p:pic>
      <p:sp>
        <p:nvSpPr>
          <p:cNvPr id="8" name="TextBox 7">
            <a:extLst>
              <a:ext uri="{FF2B5EF4-FFF2-40B4-BE49-F238E27FC236}">
                <a16:creationId xmlns:a16="http://schemas.microsoft.com/office/drawing/2014/main" id="{2817108B-F4DA-436B-9CD2-E03E42FDE698}"/>
              </a:ext>
            </a:extLst>
          </p:cNvPr>
          <p:cNvSpPr txBox="1"/>
          <p:nvPr/>
        </p:nvSpPr>
        <p:spPr>
          <a:xfrm>
            <a:off x="4688336" y="1046887"/>
            <a:ext cx="3825875" cy="1754326"/>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Maka</a:t>
            </a:r>
            <a:r>
              <a:rPr lang="en-US" dirty="0">
                <a:latin typeface="Adobe Garamond Pro Bold" panose="02020702060506020403" pitchFamily="18" charset="0"/>
              </a:rPr>
              <a:t> </a:t>
            </a:r>
            <a:r>
              <a:rPr lang="en-US" dirty="0" err="1">
                <a:latin typeface="Adobe Garamond Pro Bold" panose="02020702060506020403" pitchFamily="18" charset="0"/>
              </a:rPr>
              <a:t>eror</a:t>
            </a:r>
            <a:r>
              <a:rPr lang="en-US" dirty="0">
                <a:latin typeface="Adobe Garamond Pro Bold" panose="02020702060506020403" pitchFamily="18" charset="0"/>
              </a:rPr>
              <a:t> </a:t>
            </a:r>
            <a:r>
              <a:rPr lang="en-US" dirty="0" err="1">
                <a:latin typeface="Adobe Garamond Pro Bold" panose="02020702060506020403" pitchFamily="18" charset="0"/>
              </a:rPr>
              <a:t>dikarenakan</a:t>
            </a:r>
            <a:r>
              <a:rPr lang="en-US" dirty="0">
                <a:latin typeface="Adobe Garamond Pro Bold" panose="02020702060506020403" pitchFamily="18" charset="0"/>
              </a:rPr>
              <a:t> pada variable “myUint8”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tetap</a:t>
            </a:r>
            <a:r>
              <a:rPr lang="en-US" dirty="0">
                <a:latin typeface="Adobe Garamond Pro Bold" panose="02020702060506020403" pitchFamily="18" charset="0"/>
              </a:rPr>
              <a:t> 0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roll </a:t>
            </a:r>
            <a:r>
              <a:rPr lang="en-US" dirty="0" err="1">
                <a:latin typeface="Adobe Garamond Pro Bold" panose="02020702060506020403" pitchFamily="18" charset="0"/>
              </a:rPr>
              <a:t>lagi</a:t>
            </a:r>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Jadi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a:t>
            </a:r>
            <a:r>
              <a:rPr lang="en-US" dirty="0" err="1">
                <a:latin typeface="Adobe Garamond Pro Bold" panose="02020702060506020403" pitchFamily="18" charset="0"/>
              </a:rPr>
              <a:t>koodingan</a:t>
            </a:r>
            <a:r>
              <a:rPr lang="en-US" dirty="0">
                <a:latin typeface="Adobe Garamond Pro Bold" panose="02020702060506020403" pitchFamily="18" charset="0"/>
              </a:rPr>
              <a:t> agar </a:t>
            </a:r>
            <a:r>
              <a:rPr lang="en-US" dirty="0" err="1">
                <a:latin typeface="Adobe Garamond Pro Bold" panose="02020702060506020403" pitchFamily="18" charset="0"/>
              </a:rPr>
              <a:t>dapat</a:t>
            </a:r>
            <a:r>
              <a:rPr lang="en-US" dirty="0">
                <a:latin typeface="Adobe Garamond Pro Bold" panose="02020702060506020403" pitchFamily="18" charset="0"/>
              </a:rPr>
              <a:t> roll dan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ada</a:t>
            </a:r>
            <a:r>
              <a:rPr lang="en-US" dirty="0">
                <a:latin typeface="Adobe Garamond Pro Bold" panose="02020702060506020403" pitchFamily="18" charset="0"/>
              </a:rPr>
              <a:t> </a:t>
            </a:r>
            <a:r>
              <a:rPr lang="en-US" dirty="0" err="1">
                <a:latin typeface="Adobe Garamond Pro Bold" panose="02020702060506020403" pitchFamily="18" charset="0"/>
              </a:rPr>
              <a:t>tanda</a:t>
            </a:r>
            <a:r>
              <a:rPr lang="en-US" dirty="0">
                <a:latin typeface="Adobe Garamond Pro Bold" panose="02020702060506020403" pitchFamily="18" charset="0"/>
              </a:rPr>
              <a:t> </a:t>
            </a:r>
            <a:r>
              <a:rPr lang="en-US" dirty="0" err="1">
                <a:latin typeface="Adobe Garamond Pro Bold" panose="02020702060506020403" pitchFamily="18" charset="0"/>
              </a:rPr>
              <a:t>silang</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syntax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gambar</a:t>
            </a:r>
            <a:r>
              <a:rPr lang="en-US" dirty="0">
                <a:latin typeface="Adobe Garamond Pro Bold" panose="02020702060506020403" pitchFamily="18" charset="0"/>
              </a:rPr>
              <a:t> di </a:t>
            </a:r>
            <a:r>
              <a:rPr lang="en-US" dirty="0" err="1">
                <a:latin typeface="Adobe Garamond Pro Bold" panose="02020702060506020403" pitchFamily="18" charset="0"/>
              </a:rPr>
              <a:t>bawah</a:t>
            </a:r>
            <a:r>
              <a:rPr lang="en-US" dirty="0">
                <a:solidFill>
                  <a:schemeClr val="bg1"/>
                </a:solidFill>
                <a:latin typeface="Adobe Garamond Pro Bold" panose="02020702060506020403" pitchFamily="18" charset="0"/>
              </a:rPr>
              <a:t>.</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04274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4BDB-4374-44FB-BD3E-D3ECE6B9809F}"/>
              </a:ext>
            </a:extLst>
          </p:cNvPr>
          <p:cNvPicPr>
            <a:picLocks noChangeAspect="1"/>
          </p:cNvPicPr>
          <p:nvPr/>
        </p:nvPicPr>
        <p:blipFill>
          <a:blip r:embed="rId2"/>
          <a:stretch>
            <a:fillRect/>
          </a:stretch>
        </p:blipFill>
        <p:spPr>
          <a:xfrm>
            <a:off x="620837" y="1561943"/>
            <a:ext cx="2876951" cy="2248214"/>
          </a:xfrm>
          <a:prstGeom prst="rect">
            <a:avLst/>
          </a:prstGeom>
        </p:spPr>
      </p:pic>
      <p:sp>
        <p:nvSpPr>
          <p:cNvPr id="9" name="Content Placeholder 2">
            <a:extLst>
              <a:ext uri="{FF2B5EF4-FFF2-40B4-BE49-F238E27FC236}">
                <a16:creationId xmlns:a16="http://schemas.microsoft.com/office/drawing/2014/main" id="{076AA7D4-D322-4FF3-8A74-C9608DF992A8}"/>
              </a:ext>
            </a:extLst>
          </p:cNvPr>
          <p:cNvSpPr txBox="1">
            <a:spLocks/>
          </p:cNvSpPr>
          <p:nvPr/>
        </p:nvSpPr>
        <p:spPr>
          <a:xfrm>
            <a:off x="3942140" y="1846871"/>
            <a:ext cx="3868360" cy="247956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decrement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myUint8 dan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menghasilkan</a:t>
            </a:r>
            <a:r>
              <a:rPr lang="en-US" sz="2000" dirty="0">
                <a:latin typeface="Adobe Garamond Pro Bold" panose="02020702060506020403" pitchFamily="18" charset="0"/>
              </a:rPr>
              <a:t> “0:uint8</a:t>
            </a:r>
            <a:r>
              <a:rPr lang="en-US" sz="2000" dirty="0">
                <a:solidFill>
                  <a:schemeClr val="bg1"/>
                </a:solidFill>
                <a:latin typeface="Adobe Garamond Pro Bold" panose="02020702060506020403" pitchFamily="18" charset="0"/>
              </a:rPr>
              <a:t>: 255”</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60365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3394BF-20E6-40FD-8E88-57950764562A}"/>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Address types</a:t>
            </a:r>
          </a:p>
          <a:p>
            <a:pPr indent="-182880" defTabSz="914400">
              <a:lnSpc>
                <a:spcPct val="90000"/>
              </a:lnSpc>
              <a:spcAft>
                <a:spcPts val="600"/>
              </a:spcAft>
              <a:buClr>
                <a:schemeClr val="accent1"/>
              </a:buClr>
            </a:pPr>
            <a:r>
              <a:rPr lang="en-US" sz="1500"/>
              <a:t>Satu tipe, yang sangat spesifik untuk Ethereum dan Solidity, adalah tipe "alamat".</a:t>
            </a:r>
          </a:p>
          <a:p>
            <a:pPr indent="-182880" defTabSz="914400">
              <a:lnSpc>
                <a:spcPct val="90000"/>
              </a:lnSpc>
              <a:spcAft>
                <a:spcPts val="600"/>
              </a:spcAft>
              <a:buClr>
                <a:schemeClr val="accent1"/>
              </a:buClr>
            </a:pPr>
            <a:r>
              <a:rPr lang="en-US" sz="1500"/>
              <a:t>Ethereum mendukung transfer Eter dan komunikasi antara Kontrak Cerdas. Mereka tinggal di sebuah alamat. Alamat</a:t>
            </a:r>
          </a:p>
          <a:p>
            <a:pPr indent="-182880" defTabSz="914400">
              <a:lnSpc>
                <a:spcPct val="90000"/>
              </a:lnSpc>
              <a:spcAft>
                <a:spcPts val="600"/>
              </a:spcAft>
              <a:buClr>
                <a:schemeClr val="accent1"/>
              </a:buClr>
            </a:pPr>
            <a:r>
              <a:rPr lang="en-US" sz="1500"/>
              <a:t>dapat disimpan dalam Kontrak Cerdas dan dapat digunakan untuk mentransfer Eter dari Kontrak Cerdas ke alamat yang disimpan di variable.</a:t>
            </a:r>
          </a:p>
          <a:p>
            <a:pPr indent="-182880" defTabSz="914400">
              <a:lnSpc>
                <a:spcPct val="90000"/>
              </a:lnSpc>
              <a:spcAft>
                <a:spcPts val="600"/>
              </a:spcAft>
              <a:buClr>
                <a:schemeClr val="accent1"/>
              </a:buClr>
            </a:pPr>
            <a:endParaRPr lang="en-US" sz="1500"/>
          </a:p>
          <a:p>
            <a:pPr indent="-182880" defTabSz="914400">
              <a:lnSpc>
                <a:spcPct val="90000"/>
              </a:lnSpc>
              <a:spcAft>
                <a:spcPts val="600"/>
              </a:spcAft>
              <a:buClr>
                <a:schemeClr val="accent1"/>
              </a:buClr>
            </a:pPr>
            <a:r>
              <a:rPr lang="en-US" sz="1500"/>
              <a:t>Di situlah variabel dari alamat tipe masuk.</a:t>
            </a:r>
          </a:p>
          <a:p>
            <a:pPr indent="-182880" defTabSz="914400">
              <a:lnSpc>
                <a:spcPct val="90000"/>
              </a:lnSpc>
              <a:spcAft>
                <a:spcPts val="600"/>
              </a:spcAft>
              <a:buClr>
                <a:schemeClr val="accent1"/>
              </a:buClr>
            </a:pPr>
            <a:r>
              <a:rPr lang="en-US" sz="1500"/>
              <a:t>Secara umum, variabel dari alamat tipe menampung 20 byte. Itu semua yang terjadi secara internal. Mari kita lihat apa yang bisa kita lakukan dengan</a:t>
            </a:r>
          </a:p>
          <a:p>
            <a:pPr indent="-182880" defTabSz="914400">
              <a:lnSpc>
                <a:spcPct val="90000"/>
              </a:lnSpc>
              <a:spcAft>
                <a:spcPts val="600"/>
              </a:spcAft>
              <a:buClr>
                <a:schemeClr val="accent1"/>
              </a:buClr>
            </a:pPr>
            <a:r>
              <a:rPr lang="en-US" sz="1500"/>
              <a:t>Soliditas dan alamat.</a:t>
            </a:r>
          </a:p>
        </p:txBody>
      </p:sp>
    </p:spTree>
    <p:extLst>
      <p:ext uri="{BB962C8B-B14F-4D97-AF65-F5344CB8AC3E}">
        <p14:creationId xmlns:p14="http://schemas.microsoft.com/office/powerpoint/2010/main" val="3017915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8FE44C95-7655-4A7B-8DB8-82433D9D74FF}"/>
              </a:ext>
            </a:extLst>
          </p:cNvPr>
          <p:cNvPicPr>
            <a:picLocks noChangeAspect="1"/>
          </p:cNvPicPr>
          <p:nvPr/>
        </p:nvPicPr>
        <p:blipFill>
          <a:blip r:embed="rId2"/>
          <a:stretch>
            <a:fillRect/>
          </a:stretch>
        </p:blipFill>
        <p:spPr>
          <a:xfrm>
            <a:off x="94891" y="44450"/>
            <a:ext cx="5010509" cy="2605922"/>
          </a:xfrm>
          <a:prstGeom prst="rect">
            <a:avLst/>
          </a:prstGeom>
        </p:spPr>
      </p:pic>
      <p:pic>
        <p:nvPicPr>
          <p:cNvPr id="7" name="Picture 6">
            <a:extLst>
              <a:ext uri="{FF2B5EF4-FFF2-40B4-BE49-F238E27FC236}">
                <a16:creationId xmlns:a16="http://schemas.microsoft.com/office/drawing/2014/main" id="{F4EE6DA0-EE7F-4EAB-B34C-8425134803E4}"/>
              </a:ext>
            </a:extLst>
          </p:cNvPr>
          <p:cNvPicPr>
            <a:picLocks noChangeAspect="1"/>
          </p:cNvPicPr>
          <p:nvPr/>
        </p:nvPicPr>
        <p:blipFill>
          <a:blip r:embed="rId3"/>
          <a:stretch>
            <a:fillRect/>
          </a:stretch>
        </p:blipFill>
        <p:spPr>
          <a:xfrm>
            <a:off x="2587445" y="2832154"/>
            <a:ext cx="2705478" cy="2152950"/>
          </a:xfrm>
          <a:prstGeom prst="rect">
            <a:avLst/>
          </a:prstGeom>
        </p:spPr>
      </p:pic>
      <p:sp>
        <p:nvSpPr>
          <p:cNvPr id="8" name="TextBox 7">
            <a:extLst>
              <a:ext uri="{FF2B5EF4-FFF2-40B4-BE49-F238E27FC236}">
                <a16:creationId xmlns:a16="http://schemas.microsoft.com/office/drawing/2014/main" id="{AC9E6D19-C5E9-4FE5-BA52-1DCF8EDCA220}"/>
              </a:ext>
            </a:extLst>
          </p:cNvPr>
          <p:cNvSpPr txBox="1"/>
          <p:nvPr/>
        </p:nvSpPr>
        <p:spPr>
          <a:xfrm>
            <a:off x="5105400" y="1113145"/>
            <a:ext cx="3879661"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Langkah </a:t>
            </a: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p:txBody>
      </p:sp>
      <p:sp>
        <p:nvSpPr>
          <p:cNvPr id="9" name="TextBox 8">
            <a:extLst>
              <a:ext uri="{FF2B5EF4-FFF2-40B4-BE49-F238E27FC236}">
                <a16:creationId xmlns:a16="http://schemas.microsoft.com/office/drawing/2014/main" id="{BA34F561-3BE5-47E4-8C26-9E621D601B8B}"/>
              </a:ext>
            </a:extLst>
          </p:cNvPr>
          <p:cNvSpPr txBox="1"/>
          <p:nvPr/>
        </p:nvSpPr>
        <p:spPr>
          <a:xfrm>
            <a:off x="5105400" y="3455981"/>
            <a:ext cx="3843380" cy="707886"/>
          </a:xfrm>
          <a:prstGeom prst="rect">
            <a:avLst/>
          </a:prstGeom>
          <a:noFill/>
        </p:spPr>
        <p:txBody>
          <a:bodyPr wrap="square">
            <a:spAutoFit/>
          </a:bodyPr>
          <a:lstStyle/>
          <a:p>
            <a:pPr marL="533400" indent="-285750">
              <a:buFont typeface="Arial" panose="020B0604020202020204" pitchFamily="34" charset="0"/>
              <a:buChar char="•"/>
            </a:pPr>
            <a:r>
              <a:rPr lang="en-ID" sz="2000" dirty="0">
                <a:latin typeface="Adobe Garamond Pro Bold" panose="02020702060506020403" pitchFamily="18" charset="0"/>
              </a:rPr>
              <a:t>Lalu </a:t>
            </a:r>
            <a:r>
              <a:rPr lang="en-ID" sz="2000" dirty="0" err="1">
                <a:latin typeface="Adobe Garamond Pro Bold" panose="02020702060506020403" pitchFamily="18" charset="0"/>
              </a:rPr>
              <a:t>kita</a:t>
            </a:r>
            <a:r>
              <a:rPr lang="en-ID" sz="2000" dirty="0">
                <a:latin typeface="Adobe Garamond Pro Bold" panose="02020702060506020403" pitchFamily="18" charset="0"/>
              </a:rPr>
              <a:t> deploy </a:t>
            </a:r>
            <a:r>
              <a:rPr lang="en-ID" sz="2000" dirty="0" err="1">
                <a:latin typeface="Adobe Garamond Pro Bold" panose="02020702060506020403" pitchFamily="18" charset="0"/>
              </a:rPr>
              <a:t>sehingga</a:t>
            </a:r>
            <a:r>
              <a:rPr lang="en-ID" sz="2000" dirty="0">
                <a:latin typeface="Adobe Garamond Pro Bold" panose="02020702060506020403" pitchFamily="18" charset="0"/>
              </a:rPr>
              <a:t> </a:t>
            </a:r>
            <a:r>
              <a:rPr lang="en-ID" sz="2000" dirty="0" err="1">
                <a:latin typeface="Adobe Garamond Pro Bold" panose="02020702060506020403" pitchFamily="18" charset="0"/>
              </a:rPr>
              <a:t>menghasilkan</a:t>
            </a:r>
            <a:r>
              <a:rPr lang="en-ID" sz="2000" dirty="0">
                <a:latin typeface="Adobe Garamond Pro Bold" panose="02020702060506020403" pitchFamily="18" charset="0"/>
              </a:rPr>
              <a:t> </a:t>
            </a:r>
            <a:r>
              <a:rPr lang="en-ID" sz="2000" dirty="0" err="1">
                <a:latin typeface="Adobe Garamond Pro Bold" panose="02020702060506020403" pitchFamily="18" charset="0"/>
              </a:rPr>
              <a:t>gambar</a:t>
            </a:r>
            <a:r>
              <a:rPr lang="en-ID" sz="2000" dirty="0">
                <a:latin typeface="Adobe Garamond Pro Bold" panose="02020702060506020403" pitchFamily="18" charset="0"/>
              </a:rPr>
              <a:t> </a:t>
            </a:r>
            <a:r>
              <a:rPr lang="en-ID" sz="2000" dirty="0" err="1">
                <a:latin typeface="Adobe Garamond Pro Bold" panose="02020702060506020403" pitchFamily="18" charset="0"/>
              </a:rPr>
              <a:t>berikut</a:t>
            </a:r>
            <a:r>
              <a:rPr lang="en-ID" sz="2000" dirty="0">
                <a:latin typeface="Adobe Garamond Pro Bold" panose="02020702060506020403" pitchFamily="18" charset="0"/>
              </a:rPr>
              <a:t> </a:t>
            </a:r>
          </a:p>
        </p:txBody>
      </p:sp>
    </p:spTree>
    <p:extLst>
      <p:ext uri="{BB962C8B-B14F-4D97-AF65-F5344CB8AC3E}">
        <p14:creationId xmlns:p14="http://schemas.microsoft.com/office/powerpoint/2010/main" val="8716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5118E8-A268-49B8-9F8E-C76B1C7105C6}"/>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Ada beberapa konsep yang benar-benar penting dan berbeda dari Bahasa pemoggramman lain yaitu :</a:t>
            </a:r>
          </a:p>
          <a:p>
            <a:pPr indent="-182880" defTabSz="914400">
              <a:lnSpc>
                <a:spcPct val="90000"/>
              </a:lnSpc>
              <a:spcAft>
                <a:spcPts val="600"/>
              </a:spcAft>
              <a:buClr>
                <a:schemeClr val="accent1"/>
              </a:buClr>
            </a:pPr>
            <a:r>
              <a:rPr lang="en-US" sz="1500"/>
              <a:t>1. Smart contract ini akan disimpan pada alamat sendiri</a:t>
            </a:r>
          </a:p>
          <a:p>
            <a:pPr indent="-182880" defTabSz="914400">
              <a:lnSpc>
                <a:spcPct val="90000"/>
              </a:lnSpc>
              <a:spcAft>
                <a:spcPts val="600"/>
              </a:spcAft>
              <a:buClr>
                <a:schemeClr val="accent1"/>
              </a:buClr>
            </a:pPr>
            <a:r>
              <a:rPr lang="en-US" sz="1500"/>
              <a:t>2. Smart contract ini dapat menyimpan alamat dalam variable “myaddress” yang dimana berupa alamat sendiri tetapi dapat berupa alamat lain juga</a:t>
            </a:r>
          </a:p>
          <a:p>
            <a:pPr indent="-182880" defTabSz="914400">
              <a:lnSpc>
                <a:spcPct val="90000"/>
              </a:lnSpc>
              <a:spcAft>
                <a:spcPts val="600"/>
              </a:spcAft>
              <a:buClr>
                <a:schemeClr val="accent1"/>
              </a:buClr>
            </a:pPr>
            <a:r>
              <a:rPr lang="en-US" sz="1500"/>
              <a:t>3. Semua informasi pada blockhain ini bersifat public jadi dapat mengambil saldo alamat yang disimpan dalam variable “alamat saya”</a:t>
            </a:r>
          </a:p>
          <a:p>
            <a:pPr indent="-182880" defTabSz="914400">
              <a:lnSpc>
                <a:spcPct val="90000"/>
              </a:lnSpc>
              <a:spcAft>
                <a:spcPts val="600"/>
              </a:spcAft>
              <a:buClr>
                <a:schemeClr val="accent1"/>
              </a:buClr>
            </a:pPr>
            <a:r>
              <a:rPr lang="en-US" sz="1500"/>
              <a:t>4. Pada smart contact dapat mentransfer dana dari alamatnya sendiri ke alamat lain tetapi itu tidak bisa menstransfer dana dari alamat lain </a:t>
            </a:r>
          </a:p>
          <a:p>
            <a:pPr indent="-182880" defTabSz="914400">
              <a:lnSpc>
                <a:spcPct val="90000"/>
              </a:lnSpc>
              <a:spcAft>
                <a:spcPts val="600"/>
              </a:spcAft>
              <a:buClr>
                <a:schemeClr val="accent1"/>
              </a:buClr>
            </a:pPr>
            <a:r>
              <a:rPr lang="en-US" sz="1500"/>
              <a:t>5.  Menstransfer ether pada dasarnya berbeda dari menstransfer token ERC20</a:t>
            </a:r>
          </a:p>
        </p:txBody>
      </p:sp>
    </p:spTree>
    <p:extLst>
      <p:ext uri="{BB962C8B-B14F-4D97-AF65-F5344CB8AC3E}">
        <p14:creationId xmlns:p14="http://schemas.microsoft.com/office/powerpoint/2010/main" val="266832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664200" y="1171321"/>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800" dirty="0" err="1">
                <a:latin typeface="Adobe Garamond Pro Bold" panose="02020702060506020403" pitchFamily="18" charset="0"/>
              </a:rPr>
              <a:t>Pertama</a:t>
            </a:r>
            <a:r>
              <a:rPr lang="en-US" sz="1800" dirty="0">
                <a:latin typeface="Adobe Garamond Pro Bold" panose="02020702060506020403" pitchFamily="18" charset="0"/>
              </a:rPr>
              <a:t> </a:t>
            </a:r>
            <a:r>
              <a:rPr lang="en-US" sz="1800" dirty="0" err="1">
                <a:latin typeface="Adobe Garamond Pro Bold" panose="02020702060506020403" pitchFamily="18" charset="0"/>
              </a:rPr>
              <a:t>kita</a:t>
            </a:r>
            <a:r>
              <a:rPr lang="en-US" sz="1800" dirty="0">
                <a:latin typeface="Adobe Garamond Pro Bold" panose="02020702060506020403" pitchFamily="18" charset="0"/>
              </a:rPr>
              <a:t> copy link wallet </a:t>
            </a:r>
            <a:r>
              <a:rPr lang="en-US" sz="1800" dirty="0" err="1">
                <a:latin typeface="Adobe Garamond Pro Bold" panose="02020702060506020403" pitchFamily="18" charset="0"/>
              </a:rPr>
              <a:t>kita</a:t>
            </a:r>
            <a:r>
              <a:rPr lang="en-US" sz="1800" dirty="0">
                <a:latin typeface="Adobe Garamond Pro Bold" panose="02020702060506020403" pitchFamily="18" charset="0"/>
              </a:rPr>
              <a:t> </a:t>
            </a:r>
          </a:p>
          <a:p>
            <a:pPr>
              <a:buFont typeface="+mj-lt"/>
              <a:buAutoNum type="arabicPeriod"/>
            </a:pPr>
            <a:r>
              <a:rPr lang="en-US" sz="1800" dirty="0">
                <a:latin typeface="Adobe Garamond Pro Bold" panose="02020702060506020403" pitchFamily="18" charset="0"/>
              </a:rPr>
              <a:t>Lalu copy pada </a:t>
            </a:r>
            <a:r>
              <a:rPr lang="en-US" sz="1800" dirty="0" err="1">
                <a:latin typeface="Adobe Garamond Pro Bold" panose="02020702060506020403" pitchFamily="18" charset="0"/>
              </a:rPr>
              <a:t>kolom</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r>
              <a:rPr lang="en-US" sz="1800" dirty="0">
                <a:latin typeface="Adobe Garamond Pro Bold" panose="02020702060506020403" pitchFamily="18" charset="0"/>
              </a:rPr>
              <a:t> </a:t>
            </a:r>
            <a:r>
              <a:rPr lang="en-US" sz="1800" dirty="0" err="1">
                <a:latin typeface="Adobe Garamond Pro Bold" panose="02020702060506020403" pitchFamily="18" charset="0"/>
              </a:rPr>
              <a:t>lalu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myAddress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getbalanceOfAccount</a:t>
            </a:r>
            <a:endParaRPr lang="en-ID" sz="1800" dirty="0">
              <a:latin typeface="Adobe Garamond Pro Bold" panose="02020702060506020403" pitchFamily="18" charset="0"/>
            </a:endParaRPr>
          </a:p>
          <a:p>
            <a:pPr marL="457200" indent="-457200">
              <a:buFont typeface="+mj-lt"/>
              <a:buAutoNum type="arabicPeriod"/>
            </a:pPr>
            <a:endParaRPr lang="en-ID" sz="28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E3A9168B-5B8E-47C3-B4D5-C8E21871850B}"/>
              </a:ext>
            </a:extLst>
          </p:cNvPr>
          <p:cNvPicPr>
            <a:picLocks noChangeAspect="1"/>
          </p:cNvPicPr>
          <p:nvPr/>
        </p:nvPicPr>
        <p:blipFill>
          <a:blip r:embed="rId2"/>
          <a:stretch>
            <a:fillRect/>
          </a:stretch>
        </p:blipFill>
        <p:spPr>
          <a:xfrm>
            <a:off x="610951" y="191607"/>
            <a:ext cx="2115439" cy="651494"/>
          </a:xfrm>
          <a:prstGeom prst="rect">
            <a:avLst/>
          </a:prstGeom>
        </p:spPr>
      </p:pic>
      <p:pic>
        <p:nvPicPr>
          <p:cNvPr id="7" name="Picture 6">
            <a:extLst>
              <a:ext uri="{FF2B5EF4-FFF2-40B4-BE49-F238E27FC236}">
                <a16:creationId xmlns:a16="http://schemas.microsoft.com/office/drawing/2014/main" id="{79DB9F82-B532-4C2E-A92F-EFC566F32B63}"/>
              </a:ext>
            </a:extLst>
          </p:cNvPr>
          <p:cNvPicPr>
            <a:picLocks noChangeAspect="1"/>
          </p:cNvPicPr>
          <p:nvPr/>
        </p:nvPicPr>
        <p:blipFill>
          <a:blip r:embed="rId3"/>
          <a:stretch>
            <a:fillRect/>
          </a:stretch>
        </p:blipFill>
        <p:spPr>
          <a:xfrm>
            <a:off x="610951" y="931363"/>
            <a:ext cx="2169092" cy="1716879"/>
          </a:xfrm>
          <a:prstGeom prst="rect">
            <a:avLst/>
          </a:prstGeom>
        </p:spPr>
      </p:pic>
      <p:pic>
        <p:nvPicPr>
          <p:cNvPr id="8" name="Picture 7">
            <a:extLst>
              <a:ext uri="{FF2B5EF4-FFF2-40B4-BE49-F238E27FC236}">
                <a16:creationId xmlns:a16="http://schemas.microsoft.com/office/drawing/2014/main" id="{8A9A3E87-B895-403A-B860-5AD5BE922485}"/>
              </a:ext>
            </a:extLst>
          </p:cNvPr>
          <p:cNvPicPr>
            <a:picLocks noChangeAspect="1"/>
          </p:cNvPicPr>
          <p:nvPr/>
        </p:nvPicPr>
        <p:blipFill>
          <a:blip r:embed="rId4"/>
          <a:stretch>
            <a:fillRect/>
          </a:stretch>
        </p:blipFill>
        <p:spPr>
          <a:xfrm>
            <a:off x="633945" y="2736504"/>
            <a:ext cx="2146098" cy="1747537"/>
          </a:xfrm>
          <a:prstGeom prst="rect">
            <a:avLst/>
          </a:prstGeom>
        </p:spPr>
      </p:pic>
      <p:pic>
        <p:nvPicPr>
          <p:cNvPr id="9" name="Picture 8">
            <a:extLst>
              <a:ext uri="{FF2B5EF4-FFF2-40B4-BE49-F238E27FC236}">
                <a16:creationId xmlns:a16="http://schemas.microsoft.com/office/drawing/2014/main" id="{B2B21C2D-9FF5-4C4B-BDC7-6BEF4B8C8525}"/>
              </a:ext>
            </a:extLst>
          </p:cNvPr>
          <p:cNvPicPr>
            <a:picLocks noChangeAspect="1"/>
          </p:cNvPicPr>
          <p:nvPr/>
        </p:nvPicPr>
        <p:blipFill>
          <a:blip r:embed="rId5"/>
          <a:stretch>
            <a:fillRect/>
          </a:stretch>
        </p:blipFill>
        <p:spPr>
          <a:xfrm>
            <a:off x="3243788" y="2978599"/>
            <a:ext cx="2184422" cy="1885501"/>
          </a:xfrm>
          <a:prstGeom prst="rect">
            <a:avLst/>
          </a:prstGeom>
        </p:spPr>
      </p:pic>
      <p:sp>
        <p:nvSpPr>
          <p:cNvPr id="2" name="Rectangle 1">
            <a:extLst>
              <a:ext uri="{FF2B5EF4-FFF2-40B4-BE49-F238E27FC236}">
                <a16:creationId xmlns:a16="http://schemas.microsoft.com/office/drawing/2014/main" id="{94E2C979-AED1-483C-83F2-0FBCED02D051}"/>
              </a:ext>
            </a:extLst>
          </p:cNvPr>
          <p:cNvSpPr/>
          <p:nvPr/>
        </p:nvSpPr>
        <p:spPr>
          <a:xfrm>
            <a:off x="2517902" y="55836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1</a:t>
            </a:r>
          </a:p>
        </p:txBody>
      </p:sp>
      <p:sp>
        <p:nvSpPr>
          <p:cNvPr id="10" name="Rectangle 9">
            <a:extLst>
              <a:ext uri="{FF2B5EF4-FFF2-40B4-BE49-F238E27FC236}">
                <a16:creationId xmlns:a16="http://schemas.microsoft.com/office/drawing/2014/main" id="{B3CC36D1-4C05-4AAD-BA74-EFD9410225BA}"/>
              </a:ext>
            </a:extLst>
          </p:cNvPr>
          <p:cNvSpPr/>
          <p:nvPr/>
        </p:nvSpPr>
        <p:spPr>
          <a:xfrm>
            <a:off x="2517902" y="227040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2</a:t>
            </a:r>
          </a:p>
        </p:txBody>
      </p:sp>
      <p:sp>
        <p:nvSpPr>
          <p:cNvPr id="11" name="Rectangle 10">
            <a:extLst>
              <a:ext uri="{FF2B5EF4-FFF2-40B4-BE49-F238E27FC236}">
                <a16:creationId xmlns:a16="http://schemas.microsoft.com/office/drawing/2014/main" id="{86D38DB8-42D1-4081-A61A-C2A446FD0478}"/>
              </a:ext>
            </a:extLst>
          </p:cNvPr>
          <p:cNvSpPr/>
          <p:nvPr/>
        </p:nvSpPr>
        <p:spPr>
          <a:xfrm>
            <a:off x="2517902" y="3877659"/>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3</a:t>
            </a:r>
          </a:p>
        </p:txBody>
      </p:sp>
      <p:sp>
        <p:nvSpPr>
          <p:cNvPr id="12" name="Rectangle 11">
            <a:extLst>
              <a:ext uri="{FF2B5EF4-FFF2-40B4-BE49-F238E27FC236}">
                <a16:creationId xmlns:a16="http://schemas.microsoft.com/office/drawing/2014/main" id="{F6D47385-94C0-4106-B854-5C183F84277A}"/>
              </a:ext>
            </a:extLst>
          </p:cNvPr>
          <p:cNvSpPr/>
          <p:nvPr/>
        </p:nvSpPr>
        <p:spPr>
          <a:xfrm>
            <a:off x="5090489" y="4264795"/>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4</a:t>
            </a:r>
          </a:p>
        </p:txBody>
      </p:sp>
    </p:spTree>
    <p:extLst>
      <p:ext uri="{BB962C8B-B14F-4D97-AF65-F5344CB8AC3E}">
        <p14:creationId xmlns:p14="http://schemas.microsoft.com/office/powerpoint/2010/main" val="415664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A5358B0D-98AB-4E0F-86F1-C8AD0942ED12}"/>
              </a:ext>
            </a:extLst>
          </p:cNvPr>
          <p:cNvPicPr>
            <a:picLocks noChangeAspect="1"/>
          </p:cNvPicPr>
          <p:nvPr/>
        </p:nvPicPr>
        <p:blipFill>
          <a:blip r:embed="rId2"/>
          <a:stretch>
            <a:fillRect/>
          </a:stretch>
        </p:blipFill>
        <p:spPr>
          <a:xfrm>
            <a:off x="977352" y="2412382"/>
            <a:ext cx="2478467" cy="805501"/>
          </a:xfrm>
          <a:prstGeom prst="rect">
            <a:avLst/>
          </a:prstGeom>
        </p:spPr>
      </p:pic>
      <p:sp>
        <p:nvSpPr>
          <p:cNvPr id="7" name="TextBox 6">
            <a:extLst>
              <a:ext uri="{FF2B5EF4-FFF2-40B4-BE49-F238E27FC236}">
                <a16:creationId xmlns:a16="http://schemas.microsoft.com/office/drawing/2014/main" id="{F7F8D37A-BD05-42A9-9F45-4FFCA33726EB}"/>
              </a:ext>
            </a:extLst>
          </p:cNvPr>
          <p:cNvSpPr txBox="1"/>
          <p:nvPr/>
        </p:nvSpPr>
        <p:spPr>
          <a:xfrm>
            <a:off x="3809125" y="1450181"/>
            <a:ext cx="4406759" cy="3184921"/>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700"/>
              <a:t>Maka pada Denominasi Etherium ini wei nya yang terkecil yaitu 10^18 wei</a:t>
            </a:r>
          </a:p>
          <a:p>
            <a:pPr indent="-182880" defTabSz="914400">
              <a:lnSpc>
                <a:spcPct val="90000"/>
              </a:lnSpc>
              <a:spcAft>
                <a:spcPts val="600"/>
              </a:spcAft>
              <a:buClr>
                <a:schemeClr val="accent1"/>
              </a:buClr>
            </a:pPr>
            <a:r>
              <a:rPr lang="en-US" sz="1700"/>
              <a:t> </a:t>
            </a:r>
          </a:p>
          <a:p>
            <a:pPr indent="-182880" defTabSz="914400">
              <a:lnSpc>
                <a:spcPct val="90000"/>
              </a:lnSpc>
              <a:spcAft>
                <a:spcPts val="600"/>
              </a:spcAft>
              <a:buClr>
                <a:schemeClr val="accent1"/>
              </a:buClr>
            </a:pPr>
            <a:r>
              <a:rPr lang="en-US" sz="1700"/>
              <a:t>Jadi saldo kita itu mirip dengan pada gambar di samping sekitar 99.999999-ether, kenapa tidak 100 ether di karena kan ether itu berasal JavaScript VM dimana simulasi nya akan memberi 100 ether kita untuk di mainkan dan setiap biaya transaksi itu pasti ada gas-cost nya. Biasa kita sebutkan pajak dalam blockchain </a:t>
            </a:r>
          </a:p>
        </p:txBody>
      </p:sp>
    </p:spTree>
    <p:extLst>
      <p:ext uri="{BB962C8B-B14F-4D97-AF65-F5344CB8AC3E}">
        <p14:creationId xmlns:p14="http://schemas.microsoft.com/office/powerpoint/2010/main" val="2946112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13">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1554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108"/>
            <a:ext cx="191761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730291D-E47B-40AF-B230-AE00BCCE5E49}"/>
              </a:ext>
            </a:extLst>
          </p:cNvPr>
          <p:cNvSpPr txBox="1"/>
          <p:nvPr/>
        </p:nvSpPr>
        <p:spPr>
          <a:xfrm>
            <a:off x="2326990" y="723899"/>
            <a:ext cx="5002890" cy="3905251"/>
          </a:xfrm>
          <a:prstGeom prst="rect">
            <a:avLst/>
          </a:prstGeom>
          <a:noFill/>
        </p:spPr>
        <p:txBody>
          <a:bodyPr vert="horz" lIns="91440" tIns="45720" rIns="91440" bIns="45720" rtlCol="0" anchor="t">
            <a:normAutofit/>
          </a:bodyPr>
          <a:lstStyle/>
          <a:p>
            <a:pPr indent="-182880" defTabSz="914400">
              <a:lnSpc>
                <a:spcPct val="90000"/>
              </a:lnSpc>
              <a:spcAft>
                <a:spcPts val="600"/>
              </a:spcAft>
              <a:buClr>
                <a:schemeClr val="accent1"/>
              </a:buClr>
            </a:pPr>
            <a:r>
              <a:rPr lang="en-US" sz="1700"/>
              <a:t>String Type</a:t>
            </a:r>
          </a:p>
          <a:p>
            <a:pPr indent="-182880" defTabSz="914400">
              <a:lnSpc>
                <a:spcPct val="90000"/>
              </a:lnSpc>
              <a:spcAft>
                <a:spcPts val="600"/>
              </a:spcAft>
              <a:buClr>
                <a:schemeClr val="accent1"/>
              </a:buClr>
            </a:pPr>
            <a:r>
              <a:rPr lang="en-US" sz="1700"/>
              <a:t>String sebenarnya adalah Array, sangat mirip dengan array byte. Jika itu terdengar terlalu rumit, izinkan saya menguraikan beberapa kebiasaan untuk</a:t>
            </a:r>
          </a:p>
          <a:p>
            <a:pPr indent="-182880" defTabSz="914400">
              <a:lnSpc>
                <a:spcPct val="90000"/>
              </a:lnSpc>
              <a:spcAft>
                <a:spcPts val="600"/>
              </a:spcAft>
              <a:buClr>
                <a:schemeClr val="accent1"/>
              </a:buClr>
            </a:pPr>
            <a:r>
              <a:rPr lang="en-US" sz="1700"/>
              <a:t>Anda yang agak unik untuk Solidity:</a:t>
            </a:r>
          </a:p>
          <a:p>
            <a:pPr indent="-182880" defTabSz="914400">
              <a:lnSpc>
                <a:spcPct val="90000"/>
              </a:lnSpc>
              <a:spcAft>
                <a:spcPts val="600"/>
              </a:spcAft>
              <a:buClr>
                <a:schemeClr val="accent1"/>
              </a:buClr>
            </a:pPr>
            <a:r>
              <a:rPr lang="en-US" sz="1700"/>
              <a:t>- Secara asli, tidak ada fungsi manipulasi String.</a:t>
            </a:r>
          </a:p>
          <a:p>
            <a:pPr marL="342900" indent="-182880" defTabSz="914400">
              <a:lnSpc>
                <a:spcPct val="90000"/>
              </a:lnSpc>
              <a:spcAft>
                <a:spcPts val="600"/>
              </a:spcAft>
              <a:buClr>
                <a:schemeClr val="accent1"/>
              </a:buClr>
              <a:buFontTx/>
              <a:buChar char="-"/>
            </a:pPr>
            <a:r>
              <a:rPr lang="en-US" sz="1700"/>
              <a:t>Bahkan tidak ada perbandingan string yang mungkin secara asli</a:t>
            </a:r>
          </a:p>
          <a:p>
            <a:pPr marL="342900" indent="-182880" defTabSz="914400">
              <a:lnSpc>
                <a:spcPct val="90000"/>
              </a:lnSpc>
              <a:spcAft>
                <a:spcPts val="600"/>
              </a:spcAft>
              <a:buClr>
                <a:schemeClr val="accent1"/>
              </a:buClr>
              <a:buFontTx/>
              <a:buChar char="-"/>
            </a:pPr>
            <a:r>
              <a:rPr lang="en-US" sz="1700"/>
              <a:t>Ada perpustakaan untuk bekerja dengan Strings</a:t>
            </a:r>
          </a:p>
          <a:p>
            <a:pPr marL="342900" indent="-182880" defTabSz="914400">
              <a:lnSpc>
                <a:spcPct val="90000"/>
              </a:lnSpc>
              <a:spcAft>
                <a:spcPts val="600"/>
              </a:spcAft>
              <a:buClr>
                <a:schemeClr val="accent1"/>
              </a:buClr>
              <a:buFontTx/>
              <a:buChar char="-"/>
            </a:pPr>
            <a:r>
              <a:rPr lang="en-US" sz="1700"/>
              <a:t>String mahal untuk disimpan dan digunakan di Solidity</a:t>
            </a:r>
          </a:p>
        </p:txBody>
      </p:sp>
      <p:sp>
        <p:nvSpPr>
          <p:cNvPr id="23" name="Rectangle 17">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8959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1ED7B0A8-9B77-42A7-9E10-4A61914DFE91}"/>
              </a:ext>
            </a:extLst>
          </p:cNvPr>
          <p:cNvPicPr>
            <a:picLocks noChangeAspect="1"/>
          </p:cNvPicPr>
          <p:nvPr/>
        </p:nvPicPr>
        <p:blipFill rotWithShape="1">
          <a:blip r:embed="rId2"/>
          <a:srcRect r="51029" b="-1"/>
          <a:stretch/>
        </p:blipFill>
        <p:spPr>
          <a:xfrm>
            <a:off x="475499" y="480060"/>
            <a:ext cx="3014484" cy="2031365"/>
          </a:xfrm>
          <a:prstGeom prst="rect">
            <a:avLst/>
          </a:prstGeom>
        </p:spPr>
      </p:pic>
      <p:sp>
        <p:nvSpPr>
          <p:cNvPr id="8" name="TextBox 7">
            <a:extLst>
              <a:ext uri="{FF2B5EF4-FFF2-40B4-BE49-F238E27FC236}">
                <a16:creationId xmlns:a16="http://schemas.microsoft.com/office/drawing/2014/main" id="{4515404B-8EC5-4C39-9C65-599E8ED13044}"/>
              </a:ext>
            </a:extLst>
          </p:cNvPr>
          <p:cNvSpPr txBox="1"/>
          <p:nvPr/>
        </p:nvSpPr>
        <p:spPr>
          <a:xfrm>
            <a:off x="3840037" y="1371600"/>
            <a:ext cx="4395608" cy="3263502"/>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dirty="0"/>
              <a:t>Pertama kita membuat file dengan syntax sebagai berikut</a:t>
            </a:r>
          </a:p>
          <a:p>
            <a:pPr indent="-182880" defTabSz="914400">
              <a:spcAft>
                <a:spcPts val="600"/>
              </a:spcAft>
              <a:buClr>
                <a:schemeClr val="accent1"/>
              </a:buClr>
            </a:pPr>
            <a:endParaRPr lang="en-US" dirty="0"/>
          </a:p>
          <a:p>
            <a:pPr marL="285750" indent="-182880" defTabSz="914400">
              <a:spcAft>
                <a:spcPts val="600"/>
              </a:spcAft>
              <a:buClr>
                <a:schemeClr val="accent1"/>
              </a:buClr>
              <a:buFont typeface="Arial" panose="020B0604020202020204" pitchFamily="34" charset="0"/>
              <a:buChar char="•"/>
            </a:pPr>
            <a:r>
              <a:rPr lang="en-US" dirty="0"/>
              <a:t>Lalu kita melakukan deploy</a:t>
            </a:r>
          </a:p>
          <a:p>
            <a:pPr indent="-182880" defTabSz="914400">
              <a:spcAft>
                <a:spcPts val="600"/>
              </a:spcAft>
              <a:buClr>
                <a:schemeClr val="accent1"/>
              </a:buClr>
            </a:pPr>
            <a:r>
              <a:rPr lang="en-US" dirty="0"/>
              <a:t> </a:t>
            </a:r>
          </a:p>
          <a:p>
            <a:pPr marL="285750" indent="-182880" defTabSz="914400">
              <a:spcAft>
                <a:spcPts val="600"/>
              </a:spcAft>
              <a:buClr>
                <a:schemeClr val="accent1"/>
              </a:buClr>
              <a:buFont typeface="Arial" panose="020B0604020202020204" pitchFamily="34" charset="0"/>
              <a:buChar char="•"/>
            </a:pPr>
            <a:r>
              <a:rPr lang="en-US" dirty="0"/>
              <a:t>Dan klik myString maka javascript vm ini akan mengambil string yang menampilkan “hallo World” yang diinisialisasi kan </a:t>
            </a:r>
          </a:p>
          <a:p>
            <a:pPr marL="285750" indent="-182880" defTabSz="914400">
              <a:spcAft>
                <a:spcPts val="600"/>
              </a:spcAft>
              <a:buClr>
                <a:schemeClr val="accent1"/>
              </a:buClr>
              <a:buFont typeface="Arial" panose="020B0604020202020204" pitchFamily="34" charset="0"/>
              <a:buChar char="•"/>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E771A86F-E175-4CA6-A967-B2DAE1DDC966}"/>
              </a:ext>
            </a:extLst>
          </p:cNvPr>
          <p:cNvPicPr>
            <a:picLocks noChangeAspect="1"/>
          </p:cNvPicPr>
          <p:nvPr/>
        </p:nvPicPr>
        <p:blipFill rotWithShape="1">
          <a:blip r:embed="rId3"/>
          <a:srcRect b="3874"/>
          <a:stretch/>
        </p:blipFill>
        <p:spPr>
          <a:xfrm>
            <a:off x="475499" y="2632076"/>
            <a:ext cx="3014484" cy="2031364"/>
          </a:xfrm>
          <a:prstGeom prst="rect">
            <a:avLst/>
          </a:prstGeom>
        </p:spPr>
      </p:pic>
    </p:spTree>
    <p:extLst>
      <p:ext uri="{BB962C8B-B14F-4D97-AF65-F5344CB8AC3E}">
        <p14:creationId xmlns:p14="http://schemas.microsoft.com/office/powerpoint/2010/main" val="183109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E390-0B19-4ADE-B9EE-2973F9E66E21}"/>
              </a:ext>
            </a:extLst>
          </p:cNvPr>
          <p:cNvPicPr>
            <a:picLocks noChangeAspect="1"/>
          </p:cNvPicPr>
          <p:nvPr/>
        </p:nvPicPr>
        <p:blipFill>
          <a:blip r:embed="rId2"/>
          <a:stretch>
            <a:fillRect/>
          </a:stretch>
        </p:blipFill>
        <p:spPr>
          <a:xfrm>
            <a:off x="482394" y="1256186"/>
            <a:ext cx="4088720" cy="2606558"/>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800" b="1"/>
              <a:t>7. Maka akan menuju web </a:t>
            </a:r>
            <a:r>
              <a:rPr lang="en-US" sz="1800" b="1" i="0">
                <a:effectLst/>
              </a:rPr>
              <a:t>Goerli Testnet Faucet</a:t>
            </a:r>
          </a:p>
          <a:p>
            <a:pPr indent="-182880">
              <a:lnSpc>
                <a:spcPct val="90000"/>
              </a:lnSpc>
              <a:buClr>
                <a:schemeClr val="accent1"/>
              </a:buClr>
            </a:pPr>
            <a:r>
              <a:rPr lang="en-US" sz="1800" b="1"/>
              <a:t>8. Lalu salin link wallet nya pada di bawah account 1 lalu taruh di kolom web goerli testnet faucet tersebut</a:t>
            </a:r>
          </a:p>
          <a:p>
            <a:pPr indent="-182880">
              <a:lnSpc>
                <a:spcPct val="90000"/>
              </a:lnSpc>
              <a:buClr>
                <a:schemeClr val="accent1"/>
              </a:buClr>
            </a:pPr>
            <a:r>
              <a:rPr lang="en-US" sz="1800" b="1"/>
              <a:t>9. Lalu klik request nya</a:t>
            </a:r>
          </a:p>
          <a:p>
            <a:pPr marL="1339850" indent="-182880">
              <a:lnSpc>
                <a:spcPct val="90000"/>
              </a:lnSpc>
              <a:buClr>
                <a:schemeClr val="accent1"/>
              </a:buClr>
            </a:pPr>
            <a:endParaRPr lang="en-US" sz="1800"/>
          </a:p>
        </p:txBody>
      </p:sp>
    </p:spTree>
    <p:extLst>
      <p:ext uri="{BB962C8B-B14F-4D97-AF65-F5344CB8AC3E}">
        <p14:creationId xmlns:p14="http://schemas.microsoft.com/office/powerpoint/2010/main" val="332555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4B34D104-770F-454F-AB73-715A304044DC}"/>
              </a:ext>
            </a:extLst>
          </p:cNvPr>
          <p:cNvPicPr>
            <a:picLocks noChangeAspect="1"/>
          </p:cNvPicPr>
          <p:nvPr/>
        </p:nvPicPr>
        <p:blipFill>
          <a:blip r:embed="rId2"/>
          <a:stretch>
            <a:fillRect/>
          </a:stretch>
        </p:blipFill>
        <p:spPr>
          <a:xfrm>
            <a:off x="475498" y="901169"/>
            <a:ext cx="5195255" cy="3348857"/>
          </a:xfrm>
          <a:prstGeom prst="rect">
            <a:avLst/>
          </a:prstGeom>
        </p:spPr>
      </p:pic>
      <p:sp>
        <p:nvSpPr>
          <p:cNvPr id="8" name="TextBox 7">
            <a:extLst>
              <a:ext uri="{FF2B5EF4-FFF2-40B4-BE49-F238E27FC236}">
                <a16:creationId xmlns:a16="http://schemas.microsoft.com/office/drawing/2014/main" id="{F550D9CF-1242-4E50-8E89-4DBB1D613D78}"/>
              </a:ext>
            </a:extLst>
          </p:cNvPr>
          <p:cNvSpPr txBox="1"/>
          <p:nvPr/>
        </p:nvSpPr>
        <p:spPr>
          <a:xfrm>
            <a:off x="5909006" y="1743867"/>
            <a:ext cx="2306877" cy="2891235"/>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sz="1200"/>
              <a:t>Jika kita memasukkan string “EthereumBlockchainDeveloper.com” dan klik setMyString lalu klik myStirng sehingga menghasilkan 0;string:EthereumBlockchain-Developer.com. Bukan 0;string:hello world</a:t>
            </a:r>
          </a:p>
        </p:txBody>
      </p:sp>
    </p:spTree>
    <p:extLst>
      <p:ext uri="{BB962C8B-B14F-4D97-AF65-F5344CB8AC3E}">
        <p14:creationId xmlns:p14="http://schemas.microsoft.com/office/powerpoint/2010/main" val="3149843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1554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108"/>
            <a:ext cx="191761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28D8C3-10D5-4D88-9304-C87303595323}"/>
              </a:ext>
            </a:extLst>
          </p:cNvPr>
          <p:cNvSpPr txBox="1"/>
          <p:nvPr/>
        </p:nvSpPr>
        <p:spPr>
          <a:xfrm>
            <a:off x="2326990" y="723899"/>
            <a:ext cx="5002890" cy="3905251"/>
          </a:xfrm>
          <a:prstGeom prst="rect">
            <a:avLst/>
          </a:prstGeom>
          <a:noFill/>
        </p:spPr>
        <p:txBody>
          <a:bodyPr vert="horz" lIns="91440" tIns="45720" rIns="91440" bIns="45720" rtlCol="0" anchor="t">
            <a:normAutofit/>
          </a:bodyPr>
          <a:lstStyle/>
          <a:p>
            <a:pPr indent="-182880" defTabSz="914400">
              <a:spcAft>
                <a:spcPts val="600"/>
              </a:spcAft>
              <a:buClr>
                <a:schemeClr val="accent1"/>
              </a:buClr>
            </a:pPr>
            <a:r>
              <a:rPr lang="en-US"/>
              <a:t>Smart contract self managing funds (Lab.deposit/Withdraw Ether)</a:t>
            </a:r>
          </a:p>
          <a:p>
            <a:pPr indent="-182880" defTabSz="914400">
              <a:spcAft>
                <a:spcPts val="600"/>
              </a:spcAft>
              <a:buClr>
                <a:schemeClr val="accent1"/>
              </a:buClr>
            </a:pPr>
            <a:endParaRPr lang="en-US"/>
          </a:p>
          <a:p>
            <a:pPr indent="-182880" defTabSz="914400">
              <a:spcAft>
                <a:spcPts val="600"/>
              </a:spcAft>
              <a:buClr>
                <a:schemeClr val="accent1"/>
              </a:buClr>
            </a:pPr>
            <a:r>
              <a:rPr lang="en-US"/>
              <a:t>dimana lab ini mempelajari bagaimana smartcontract mengelola dananya sendiri,lalu kita akan mengirim ether ke smartcontract kita kemudian mengelola ethernya sendiri dan dapat menyampaikannya kepada orang lain seperti rekening bank dengan kode pemoggramman sehingga dapat digunakan untuk escrow ether ke dalam smart contract.</a:t>
            </a:r>
          </a:p>
        </p:txBody>
      </p:sp>
      <p:sp>
        <p:nvSpPr>
          <p:cNvPr id="18" name="Rectangle 17">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8709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382464F-8F55-4A56-89CC-5F8EF81A704C}"/>
              </a:ext>
            </a:extLst>
          </p:cNvPr>
          <p:cNvPicPr>
            <a:picLocks noChangeAspect="1"/>
          </p:cNvPicPr>
          <p:nvPr/>
        </p:nvPicPr>
        <p:blipFill>
          <a:blip r:embed="rId2"/>
          <a:stretch>
            <a:fillRect/>
          </a:stretch>
        </p:blipFill>
        <p:spPr>
          <a:xfrm>
            <a:off x="482394" y="1782609"/>
            <a:ext cx="4088720" cy="1553713"/>
          </a:xfrm>
          <a:prstGeom prst="rect">
            <a:avLst/>
          </a:prstGeom>
        </p:spPr>
      </p:pic>
      <p:sp>
        <p:nvSpPr>
          <p:cNvPr id="7" name="TextBox 6">
            <a:extLst>
              <a:ext uri="{FF2B5EF4-FFF2-40B4-BE49-F238E27FC236}">
                <a16:creationId xmlns:a16="http://schemas.microsoft.com/office/drawing/2014/main" id="{2F02033B-E9AC-4221-B8C8-0493E9FA93B3}"/>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sz="1700"/>
              <a:t>Langkah pertama kita membuat file di remix dengan syntax nya sebagai berikut </a:t>
            </a:r>
          </a:p>
          <a:p>
            <a:pPr marL="285750" indent="-182880" defTabSz="914400">
              <a:spcAft>
                <a:spcPts val="600"/>
              </a:spcAft>
              <a:buClr>
                <a:schemeClr val="accent1"/>
              </a:buClr>
              <a:buFont typeface="Arial" panose="020B0604020202020204" pitchFamily="34" charset="0"/>
              <a:buChar char="•"/>
            </a:pPr>
            <a:endParaRPr lang="en-US" sz="1700"/>
          </a:p>
          <a:p>
            <a:pPr marL="285750" indent="-182880" defTabSz="914400">
              <a:spcAft>
                <a:spcPts val="600"/>
              </a:spcAft>
              <a:buClr>
                <a:schemeClr val="accent1"/>
              </a:buClr>
              <a:buFont typeface="Arial" panose="020B0604020202020204" pitchFamily="34" charset="0"/>
              <a:buChar char="•"/>
            </a:pPr>
            <a:r>
              <a:rPr lang="en-US" sz="1700"/>
              <a:t>Jadi pada “</a:t>
            </a:r>
            <a:r>
              <a:rPr lang="en-US" sz="1700" i="1"/>
              <a:t>uint public balanceReceived</a:t>
            </a:r>
            <a:r>
              <a:rPr lang="en-US" sz="1700"/>
              <a:t>” ini variable penyimpanan public akan membuat sebuah fungsi pengambil otomatis </a:t>
            </a:r>
          </a:p>
        </p:txBody>
      </p:sp>
    </p:spTree>
    <p:extLst>
      <p:ext uri="{BB962C8B-B14F-4D97-AF65-F5344CB8AC3E}">
        <p14:creationId xmlns:p14="http://schemas.microsoft.com/office/powerpoint/2010/main" val="346436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19A8B9-7D6A-4D7D-A9C1-606971793027}"/>
              </a:ext>
            </a:extLst>
          </p:cNvPr>
          <p:cNvSpPr txBox="1"/>
          <p:nvPr/>
        </p:nvSpPr>
        <p:spPr>
          <a:xfrm>
            <a:off x="3616423" y="482599"/>
            <a:ext cx="4370604" cy="4178300"/>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b="0" i="0" u="none" strike="noStrike" baseline="0"/>
              <a:t>“balanceReceived += msg.value” ini  adalah objek global yang selalu ada yang berisi beberapa informasi tentang transaksi yang sedang berlangsung</a:t>
            </a:r>
            <a:r>
              <a:rPr lang="en-US"/>
              <a:t>.</a:t>
            </a:r>
          </a:p>
          <a:p>
            <a:pPr indent="-182880" defTabSz="914400">
              <a:lnSpc>
                <a:spcPct val="90000"/>
              </a:lnSpc>
              <a:spcAft>
                <a:spcPts val="600"/>
              </a:spcAft>
              <a:buClr>
                <a:schemeClr val="accent1"/>
              </a:buClr>
            </a:pPr>
            <a:endParaRPr lang="en-US" b="0" i="0" u="none" strike="noStrike" baseline="0"/>
          </a:p>
          <a:p>
            <a:pPr indent="-182880" defTabSz="914400">
              <a:lnSpc>
                <a:spcPct val="90000"/>
              </a:lnSpc>
              <a:spcAft>
                <a:spcPts val="600"/>
              </a:spcAft>
              <a:buClr>
                <a:schemeClr val="accent1"/>
              </a:buClr>
            </a:pPr>
            <a:r>
              <a:rPr lang="en-US"/>
              <a:t>“</a:t>
            </a:r>
            <a:r>
              <a:rPr lang="en-US" b="0" i="0" u="none" strike="noStrike" baseline="0"/>
              <a:t>function getBalance() public view returns(uint)</a:t>
            </a:r>
            <a:r>
              <a:rPr lang="en-US"/>
              <a:t>” adalah fungsi yang tidak mengubah pernyimpanan dan dapat mengembalikkan informasi.</a:t>
            </a:r>
          </a:p>
          <a:p>
            <a:pPr indent="-182880" defTabSz="914400">
              <a:lnSpc>
                <a:spcPct val="90000"/>
              </a:lnSpc>
              <a:spcAft>
                <a:spcPts val="600"/>
              </a:spcAft>
              <a:buClr>
                <a:schemeClr val="accent1"/>
              </a:buClr>
            </a:pPr>
            <a:endParaRPr lang="en-US"/>
          </a:p>
          <a:p>
            <a:pPr indent="-182880" defTabSz="914400">
              <a:lnSpc>
                <a:spcPct val="90000"/>
              </a:lnSpc>
              <a:spcAft>
                <a:spcPts val="600"/>
              </a:spcAft>
              <a:buClr>
                <a:schemeClr val="accent1"/>
              </a:buClr>
            </a:pPr>
            <a:r>
              <a:rPr lang="en-US"/>
              <a:t>“</a:t>
            </a:r>
            <a:r>
              <a:rPr lang="en-US" b="0" i="0" u="none" strike="noStrike" baseline="0"/>
              <a:t>address(this).balance </a:t>
            </a:r>
            <a:r>
              <a:rPr lang="en-US" b="0" u="none" strike="noStrike" baseline="0"/>
              <a:t>:” adalah variable dari alamat tipe yang memiliki proterti (.balance) yang memberi jumlah ether disimpan di alamat tersebu</a:t>
            </a:r>
            <a:r>
              <a:rPr lang="en-US" b="0" i="1" u="none" strike="noStrike" baseline="0"/>
              <a:t>t </a:t>
            </a:r>
          </a:p>
        </p:txBody>
      </p:sp>
    </p:spTree>
    <p:extLst>
      <p:ext uri="{BB962C8B-B14F-4D97-AF65-F5344CB8AC3E}">
        <p14:creationId xmlns:p14="http://schemas.microsoft.com/office/powerpoint/2010/main" val="2163443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50405D4-5322-4256-8A69-B87ABE914712}"/>
              </a:ext>
            </a:extLst>
          </p:cNvPr>
          <p:cNvPicPr>
            <a:picLocks noChangeAspect="1"/>
          </p:cNvPicPr>
          <p:nvPr/>
        </p:nvPicPr>
        <p:blipFill rotWithShape="1">
          <a:blip r:embed="rId2"/>
          <a:srcRect r="38415" b="-1"/>
          <a:stretch/>
        </p:blipFill>
        <p:spPr>
          <a:xfrm>
            <a:off x="475499" y="480060"/>
            <a:ext cx="3014484" cy="2031365"/>
          </a:xfrm>
          <a:prstGeom prst="rect">
            <a:avLst/>
          </a:prstGeom>
        </p:spPr>
      </p:pic>
      <p:sp>
        <p:nvSpPr>
          <p:cNvPr id="8" name="TextBox 7">
            <a:extLst>
              <a:ext uri="{FF2B5EF4-FFF2-40B4-BE49-F238E27FC236}">
                <a16:creationId xmlns:a16="http://schemas.microsoft.com/office/drawing/2014/main" id="{3D19DE09-C4CD-4222-B624-D5C6329632B7}"/>
              </a:ext>
            </a:extLst>
          </p:cNvPr>
          <p:cNvSpPr txBox="1"/>
          <p:nvPr/>
        </p:nvSpPr>
        <p:spPr>
          <a:xfrm>
            <a:off x="3840037" y="1371600"/>
            <a:ext cx="4395608" cy="3263502"/>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Arial" panose="020B0604020202020204" pitchFamily="34" charset="0"/>
              <a:buChar char="•"/>
            </a:pPr>
            <a:r>
              <a:rPr lang="en-US" dirty="0"/>
              <a:t>Lalu kita deploy maka menghasilkan seperti ini</a:t>
            </a:r>
          </a:p>
          <a:p>
            <a:pPr marL="342900" indent="-182880" defTabSz="914400">
              <a:spcAft>
                <a:spcPts val="600"/>
              </a:spcAft>
              <a:buClr>
                <a:schemeClr val="accent1"/>
              </a:buClr>
              <a:buFont typeface="Arial" panose="020B0604020202020204" pitchFamily="34" charset="0"/>
              <a:buChar char="•"/>
            </a:pPr>
            <a:endParaRPr lang="en-US" dirty="0"/>
          </a:p>
          <a:p>
            <a:pPr marL="342900" indent="-182880" defTabSz="914400">
              <a:spcAft>
                <a:spcPts val="600"/>
              </a:spcAft>
              <a:buClr>
                <a:schemeClr val="accent1"/>
              </a:buClr>
              <a:buFont typeface="Arial" panose="020B0604020202020204" pitchFamily="34" charset="0"/>
              <a:buChar char="•"/>
            </a:pPr>
            <a:r>
              <a:rPr lang="en-US" dirty="0"/>
              <a:t>Lalu kita buka deployed contract nya </a:t>
            </a:r>
          </a:p>
        </p:txBody>
      </p:sp>
      <p:pic>
        <p:nvPicPr>
          <p:cNvPr id="7" name="Picture 6">
            <a:extLst>
              <a:ext uri="{FF2B5EF4-FFF2-40B4-BE49-F238E27FC236}">
                <a16:creationId xmlns:a16="http://schemas.microsoft.com/office/drawing/2014/main" id="{EC9D0D8E-28BA-4B8C-AF45-D2BE1B47E7FA}"/>
              </a:ext>
            </a:extLst>
          </p:cNvPr>
          <p:cNvPicPr>
            <a:picLocks noChangeAspect="1"/>
          </p:cNvPicPr>
          <p:nvPr/>
        </p:nvPicPr>
        <p:blipFill rotWithShape="1">
          <a:blip r:embed="rId3"/>
          <a:srcRect t="15992" r="2" b="21173"/>
          <a:stretch/>
        </p:blipFill>
        <p:spPr>
          <a:xfrm>
            <a:off x="475499" y="2632076"/>
            <a:ext cx="3014484" cy="2031364"/>
          </a:xfrm>
          <a:prstGeom prst="rect">
            <a:avLst/>
          </a:prstGeom>
        </p:spPr>
      </p:pic>
    </p:spTree>
    <p:extLst>
      <p:ext uri="{BB962C8B-B14F-4D97-AF65-F5344CB8AC3E}">
        <p14:creationId xmlns:p14="http://schemas.microsoft.com/office/powerpoint/2010/main" val="1178059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15E7D3D1-052D-4AE4-822A-8642B8E81805}"/>
              </a:ext>
            </a:extLst>
          </p:cNvPr>
          <p:cNvPicPr>
            <a:picLocks noChangeAspect="1"/>
          </p:cNvPicPr>
          <p:nvPr/>
        </p:nvPicPr>
        <p:blipFill rotWithShape="1">
          <a:blip r:embed="rId2"/>
          <a:srcRect r="4644"/>
          <a:stretch/>
        </p:blipFill>
        <p:spPr>
          <a:xfrm>
            <a:off x="482394" y="1200736"/>
            <a:ext cx="4088720" cy="2717459"/>
          </a:xfrm>
          <a:prstGeom prst="rect">
            <a:avLst/>
          </a:prstGeom>
        </p:spPr>
      </p:pic>
      <p:sp>
        <p:nvSpPr>
          <p:cNvPr id="4" name="TextBox 3">
            <a:extLst>
              <a:ext uri="{FF2B5EF4-FFF2-40B4-BE49-F238E27FC236}">
                <a16:creationId xmlns:a16="http://schemas.microsoft.com/office/drawing/2014/main" id="{E23100A3-1331-4ABC-B7E5-3642FAA947C7}"/>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700"/>
              <a:t>Lalu kita ubah value nya menjadi 1 dengan category ether lalu klik receiveMoney</a:t>
            </a:r>
          </a:p>
          <a:p>
            <a:pPr indent="-182880" defTabSz="914400">
              <a:lnSpc>
                <a:spcPct val="90000"/>
              </a:lnSpc>
              <a:spcAft>
                <a:spcPts val="600"/>
              </a:spcAft>
              <a:buClr>
                <a:schemeClr val="accent1"/>
              </a:buClr>
            </a:pPr>
            <a:endParaRPr lang="en-US" sz="1700"/>
          </a:p>
          <a:p>
            <a:pPr marL="285750" indent="-182880" defTabSz="914400">
              <a:lnSpc>
                <a:spcPct val="90000"/>
              </a:lnSpc>
              <a:spcAft>
                <a:spcPts val="600"/>
              </a:spcAft>
              <a:buClr>
                <a:schemeClr val="accent1"/>
              </a:buClr>
              <a:buFont typeface="Arial" panose="020B0604020202020204" pitchFamily="34" charset="0"/>
              <a:buChar char="•"/>
            </a:pPr>
            <a:r>
              <a:rPr lang="en-US" sz="1700"/>
              <a:t>Pada terminal ini kita dapat melihat transaksi baru yang dikirim ke jaringan walaupun hanya simulasi tetapi itu akan sama dengan blockchain pada asli nya  </a:t>
            </a:r>
          </a:p>
          <a:p>
            <a:pPr marL="342900" indent="-182880" defTabSz="914400">
              <a:lnSpc>
                <a:spcPct val="90000"/>
              </a:lnSpc>
              <a:spcAft>
                <a:spcPts val="600"/>
              </a:spcAft>
              <a:buClr>
                <a:schemeClr val="accent1"/>
              </a:buClr>
              <a:buFontTx/>
              <a:buChar char="-"/>
            </a:pPr>
            <a:endParaRPr lang="en-US" sz="1700"/>
          </a:p>
          <a:p>
            <a:pPr marL="342900" indent="-182880" defTabSz="914400">
              <a:lnSpc>
                <a:spcPct val="90000"/>
              </a:lnSpc>
              <a:spcAft>
                <a:spcPts val="600"/>
              </a:spcAft>
              <a:buClr>
                <a:schemeClr val="accent1"/>
              </a:buClr>
              <a:buFontTx/>
              <a:buChar char="-"/>
            </a:pPr>
            <a:endParaRPr lang="en-US" sz="1700"/>
          </a:p>
        </p:txBody>
      </p:sp>
    </p:spTree>
    <p:extLst>
      <p:ext uri="{BB962C8B-B14F-4D97-AF65-F5344CB8AC3E}">
        <p14:creationId xmlns:p14="http://schemas.microsoft.com/office/powerpoint/2010/main" val="1204438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B43D94C1-05F7-4747-8E79-A477B8CF150F}"/>
              </a:ext>
            </a:extLst>
          </p:cNvPr>
          <p:cNvPicPr>
            <a:picLocks noChangeAspect="1"/>
          </p:cNvPicPr>
          <p:nvPr/>
        </p:nvPicPr>
        <p:blipFill rotWithShape="1">
          <a:blip r:embed="rId2"/>
          <a:srcRect b="5866"/>
          <a:stretch/>
        </p:blipFill>
        <p:spPr>
          <a:xfrm>
            <a:off x="482394" y="720877"/>
            <a:ext cx="4088720" cy="3677177"/>
          </a:xfrm>
          <a:prstGeom prst="rect">
            <a:avLst/>
          </a:prstGeom>
        </p:spPr>
      </p:pic>
      <p:sp>
        <p:nvSpPr>
          <p:cNvPr id="4" name="TextBox 3">
            <a:extLst>
              <a:ext uri="{FF2B5EF4-FFF2-40B4-BE49-F238E27FC236}">
                <a16:creationId xmlns:a16="http://schemas.microsoft.com/office/drawing/2014/main" id="{3DDF16B4-ABC5-4430-9540-30B91D2957BE}"/>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akan check balance nya dengan klik balanceReceive dan getBalance</a:t>
            </a:r>
          </a:p>
        </p:txBody>
      </p:sp>
    </p:spTree>
    <p:extLst>
      <p:ext uri="{BB962C8B-B14F-4D97-AF65-F5344CB8AC3E}">
        <p14:creationId xmlns:p14="http://schemas.microsoft.com/office/powerpoint/2010/main" val="196395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D7B817-6658-466D-B7F8-851ED5C3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5C7BB79C-44CD-4F0E-A9E7-A4074564F22E}"/>
              </a:ext>
            </a:extLst>
          </p:cNvPr>
          <p:cNvPicPr>
            <a:picLocks noChangeAspect="1"/>
          </p:cNvPicPr>
          <p:nvPr/>
        </p:nvPicPr>
        <p:blipFill rotWithShape="1">
          <a:blip r:embed="rId2"/>
          <a:srcRect l="835" r="46483" b="-3"/>
          <a:stretch/>
        </p:blipFill>
        <p:spPr>
          <a:xfrm>
            <a:off x="475499" y="480060"/>
            <a:ext cx="3014484" cy="2031365"/>
          </a:xfrm>
          <a:prstGeom prst="rect">
            <a:avLst/>
          </a:prstGeom>
        </p:spPr>
      </p:pic>
      <p:sp>
        <p:nvSpPr>
          <p:cNvPr id="5" name="TextBox 4">
            <a:extLst>
              <a:ext uri="{FF2B5EF4-FFF2-40B4-BE49-F238E27FC236}">
                <a16:creationId xmlns:a16="http://schemas.microsoft.com/office/drawing/2014/main" id="{7683FFB1-742C-405D-A424-F9B45EB57350}"/>
              </a:ext>
            </a:extLst>
          </p:cNvPr>
          <p:cNvSpPr txBox="1"/>
          <p:nvPr/>
        </p:nvSpPr>
        <p:spPr>
          <a:xfrm>
            <a:off x="3840037" y="1371600"/>
            <a:ext cx="4395608" cy="3263502"/>
          </a:xfrm>
          <a:prstGeom prst="rect">
            <a:avLst/>
          </a:prstGeom>
        </p:spPr>
        <p:txBody>
          <a:bodyPr vert="horz" lIns="91440" tIns="45720" rIns="91440" bIns="45720" rtlCol="0">
            <a:normAutofit/>
          </a:bodyPr>
          <a:lstStyle/>
          <a:p>
            <a:pPr indent="-182880" defTabSz="914400">
              <a:spcAft>
                <a:spcPts val="600"/>
              </a:spcAft>
              <a:buClr>
                <a:schemeClr val="accent1"/>
              </a:buClr>
            </a:pPr>
            <a:r>
              <a:rPr lang="en-US" dirty="0"/>
              <a:t>Witdhraw ether from Smart Contract</a:t>
            </a:r>
          </a:p>
          <a:p>
            <a:pPr marL="342900" indent="-182880" defTabSz="914400">
              <a:spcAft>
                <a:spcPts val="600"/>
              </a:spcAft>
              <a:buClr>
                <a:schemeClr val="accent1"/>
              </a:buClr>
              <a:buFont typeface="+mj-lt"/>
              <a:buAutoNum type="arabicPeriod"/>
            </a:pPr>
            <a:r>
              <a:rPr lang="en-US" dirty="0"/>
              <a:t>Lalu kita tambah syntax nya lagi seperti ini</a:t>
            </a:r>
          </a:p>
          <a:p>
            <a:pPr marL="342900" indent="-182880" defTabSz="914400">
              <a:spcAft>
                <a:spcPts val="600"/>
              </a:spcAft>
              <a:buClr>
                <a:schemeClr val="accent1"/>
              </a:buClr>
              <a:buFont typeface="+mj-lt"/>
              <a:buAutoNum type="arabicPeriod"/>
            </a:pPr>
            <a:r>
              <a:rPr lang="en-US" dirty="0"/>
              <a:t>Lalu kita hapus deployed contacr sebelum nya dan klik deploy </a:t>
            </a:r>
          </a:p>
          <a:p>
            <a:pPr marL="342900" indent="-182880" defTabSz="914400">
              <a:spcAft>
                <a:spcPts val="600"/>
              </a:spcAft>
              <a:buClr>
                <a:schemeClr val="accent1"/>
              </a:buClr>
              <a:buFont typeface="+mj-lt"/>
              <a:buAutoNum type="arabicPeriod"/>
            </a:pPr>
            <a:r>
              <a:rPr lang="en-US" dirty="0"/>
              <a:t>Sebelum melakukan deploy isi 1 ther value pada input box lalu klik receiveMoney pada contract baru kita </a:t>
            </a:r>
          </a:p>
        </p:txBody>
      </p:sp>
      <p:pic>
        <p:nvPicPr>
          <p:cNvPr id="3" name="Picture 2">
            <a:extLst>
              <a:ext uri="{FF2B5EF4-FFF2-40B4-BE49-F238E27FC236}">
                <a16:creationId xmlns:a16="http://schemas.microsoft.com/office/drawing/2014/main" id="{4E3E3F87-AB27-4244-9DB1-E843E4786E93}"/>
              </a:ext>
            </a:extLst>
          </p:cNvPr>
          <p:cNvPicPr>
            <a:picLocks noChangeAspect="1"/>
          </p:cNvPicPr>
          <p:nvPr/>
        </p:nvPicPr>
        <p:blipFill rotWithShape="1">
          <a:blip r:embed="rId3"/>
          <a:srcRect r="-4" b="33801"/>
          <a:stretch/>
        </p:blipFill>
        <p:spPr>
          <a:xfrm>
            <a:off x="475499" y="2632076"/>
            <a:ext cx="3014484" cy="2031364"/>
          </a:xfrm>
          <a:prstGeom prst="rect">
            <a:avLst/>
          </a:prstGeom>
        </p:spPr>
      </p:pic>
    </p:spTree>
    <p:extLst>
      <p:ext uri="{BB962C8B-B14F-4D97-AF65-F5344CB8AC3E}">
        <p14:creationId xmlns:p14="http://schemas.microsoft.com/office/powerpoint/2010/main" val="3285157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1B5761D7-50C9-4D79-9A47-C0658F2F4DEB}"/>
              </a:ext>
            </a:extLst>
          </p:cNvPr>
          <p:cNvPicPr>
            <a:picLocks noChangeAspect="1"/>
          </p:cNvPicPr>
          <p:nvPr/>
        </p:nvPicPr>
        <p:blipFill>
          <a:blip r:embed="rId2"/>
          <a:stretch>
            <a:fillRect/>
          </a:stretch>
        </p:blipFill>
        <p:spPr>
          <a:xfrm>
            <a:off x="1041211" y="480060"/>
            <a:ext cx="1883060" cy="1971675"/>
          </a:xfrm>
          <a:prstGeom prst="rect">
            <a:avLst/>
          </a:prstGeom>
        </p:spPr>
      </p:pic>
      <p:sp>
        <p:nvSpPr>
          <p:cNvPr id="5" name="TextBox 4">
            <a:extLst>
              <a:ext uri="{FF2B5EF4-FFF2-40B4-BE49-F238E27FC236}">
                <a16:creationId xmlns:a16="http://schemas.microsoft.com/office/drawing/2014/main" id="{FB9535C9-6B3F-465F-BB1F-A6A1516E5F39}"/>
              </a:ext>
            </a:extLst>
          </p:cNvPr>
          <p:cNvSpPr txBox="1"/>
          <p:nvPr/>
        </p:nvSpPr>
        <p:spPr>
          <a:xfrm>
            <a:off x="3840037" y="1726165"/>
            <a:ext cx="4395608" cy="2908937"/>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Kita melakukan witdraw funds dari smart contract kita </a:t>
            </a:r>
          </a:p>
          <a:p>
            <a:pPr marL="342900" indent="-182880" defTabSz="914400">
              <a:spcAft>
                <a:spcPts val="600"/>
              </a:spcAft>
              <a:buClr>
                <a:schemeClr val="accent1"/>
              </a:buClr>
              <a:buFont typeface="+mj-lt"/>
              <a:buAutoNum type="arabicPeriod"/>
            </a:pPr>
            <a:r>
              <a:rPr lang="en-US"/>
              <a:t>Pertama kita pilih salah satu account lainnya </a:t>
            </a:r>
          </a:p>
          <a:p>
            <a:pPr marL="342900" indent="-182880" defTabSz="914400">
              <a:spcAft>
                <a:spcPts val="600"/>
              </a:spcAft>
              <a:buClr>
                <a:schemeClr val="accent1"/>
              </a:buClr>
              <a:buFont typeface="+mj-lt"/>
              <a:buAutoNum type="arabicPeriod"/>
            </a:pPr>
            <a:r>
              <a:rPr lang="en-US"/>
              <a:t>Lalu kita klik widthdrawMoney pada deployed contract yang sebelum nya kita jalanin </a:t>
            </a:r>
          </a:p>
          <a:p>
            <a:pPr marL="342900" indent="-182880" defTabSz="914400">
              <a:spcAft>
                <a:spcPts val="600"/>
              </a:spcAft>
              <a:buClr>
                <a:schemeClr val="accent1"/>
              </a:buClr>
              <a:buFontTx/>
              <a:buChar char="-"/>
            </a:pPr>
            <a:endParaRPr lang="en-US"/>
          </a:p>
        </p:txBody>
      </p:sp>
      <p:sp>
        <p:nvSpPr>
          <p:cNvPr id="12" name="Rectangle 11">
            <a:extLst>
              <a:ext uri="{FF2B5EF4-FFF2-40B4-BE49-F238E27FC236}">
                <a16:creationId xmlns:a16="http://schemas.microsoft.com/office/drawing/2014/main" id="{B632AE7B-9F64-4DA0-908C-FF0274747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FAC1368E-BA12-48EF-82C9-3C21012E57E3}"/>
              </a:ext>
            </a:extLst>
          </p:cNvPr>
          <p:cNvPicPr>
            <a:picLocks noChangeAspect="1"/>
          </p:cNvPicPr>
          <p:nvPr/>
        </p:nvPicPr>
        <p:blipFill>
          <a:blip r:embed="rId3"/>
          <a:stretch>
            <a:fillRect/>
          </a:stretch>
        </p:blipFill>
        <p:spPr>
          <a:xfrm>
            <a:off x="972519" y="2691765"/>
            <a:ext cx="2020444" cy="1971675"/>
          </a:xfrm>
          <a:prstGeom prst="rect">
            <a:avLst/>
          </a:prstGeom>
        </p:spPr>
      </p:pic>
    </p:spTree>
    <p:extLst>
      <p:ext uri="{BB962C8B-B14F-4D97-AF65-F5344CB8AC3E}">
        <p14:creationId xmlns:p14="http://schemas.microsoft.com/office/powerpoint/2010/main" val="228824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1F9CE2-993D-4222-9B23-C93E775B8ABB}"/>
              </a:ext>
            </a:extLst>
          </p:cNvPr>
          <p:cNvPicPr>
            <a:picLocks noChangeAspect="1"/>
          </p:cNvPicPr>
          <p:nvPr/>
        </p:nvPicPr>
        <p:blipFill>
          <a:blip r:embed="rId2"/>
          <a:stretch>
            <a:fillRect/>
          </a:stretch>
        </p:blipFill>
        <p:spPr>
          <a:xfrm>
            <a:off x="297717" y="1263621"/>
            <a:ext cx="2119122" cy="643711"/>
          </a:xfrm>
          <a:prstGeom prst="rect">
            <a:avLst/>
          </a:prstGeom>
        </p:spPr>
      </p:pic>
      <p:sp>
        <p:nvSpPr>
          <p:cNvPr id="18" name="Rectangle 17">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DE24079-8C7A-496C-A83D-16979BB05B65}"/>
              </a:ext>
            </a:extLst>
          </p:cNvPr>
          <p:cNvPicPr>
            <a:picLocks noChangeAspect="1"/>
          </p:cNvPicPr>
          <p:nvPr/>
        </p:nvPicPr>
        <p:blipFill>
          <a:blip r:embed="rId3"/>
          <a:stretch>
            <a:fillRect/>
          </a:stretch>
        </p:blipFill>
        <p:spPr>
          <a:xfrm>
            <a:off x="2761752" y="3127942"/>
            <a:ext cx="1687068" cy="868840"/>
          </a:xfrm>
          <a:prstGeom prst="rect">
            <a:avLst/>
          </a:prstGeom>
        </p:spPr>
      </p:pic>
      <p:sp>
        <p:nvSpPr>
          <p:cNvPr id="7" name="TextBox 6">
            <a:extLst>
              <a:ext uri="{FF2B5EF4-FFF2-40B4-BE49-F238E27FC236}">
                <a16:creationId xmlns:a16="http://schemas.microsoft.com/office/drawing/2014/main" id="{A24F0BF5-321C-463D-A415-8E0B9184D5B0}"/>
              </a:ext>
            </a:extLst>
          </p:cNvPr>
          <p:cNvSpPr txBox="1"/>
          <p:nvPr/>
        </p:nvSpPr>
        <p:spPr>
          <a:xfrm>
            <a:off x="4933559" y="1870074"/>
            <a:ext cx="3322091" cy="3033764"/>
          </a:xfrm>
          <a:prstGeom prst="rect">
            <a:avLst/>
          </a:prstGeom>
        </p:spPr>
        <p:txBody>
          <a:bodyPr vert="horz" lIns="91440" tIns="45720" rIns="91440" bIns="45720" rtlCol="0">
            <a:normAutofit/>
          </a:bodyPr>
          <a:lstStyle/>
          <a:p>
            <a:pPr marL="342900" indent="-182880" defTabSz="914400">
              <a:spcAft>
                <a:spcPts val="600"/>
              </a:spcAft>
              <a:buClr>
                <a:schemeClr val="accent1"/>
              </a:buClr>
              <a:buFont typeface="+mj-lt"/>
              <a:buAutoNum type="arabicPeriod"/>
            </a:pPr>
            <a:r>
              <a:rPr lang="en-US"/>
              <a:t>Maka saldo pada account yang ke dua kita bertambah </a:t>
            </a:r>
          </a:p>
          <a:p>
            <a:pPr marL="342900" indent="-182880" defTabSz="914400">
              <a:spcAft>
                <a:spcPts val="600"/>
              </a:spcAft>
              <a:buClr>
                <a:schemeClr val="accent1"/>
              </a:buClr>
              <a:buFont typeface="+mj-lt"/>
              <a:buAutoNum type="arabicPeriod"/>
            </a:pPr>
            <a:endParaRPr lang="en-US"/>
          </a:p>
          <a:p>
            <a:pPr marL="342900" indent="-182880" defTabSz="914400">
              <a:spcAft>
                <a:spcPts val="600"/>
              </a:spcAft>
              <a:buClr>
                <a:schemeClr val="accent1"/>
              </a:buClr>
              <a:buFont typeface="+mj-lt"/>
              <a:buAutoNum type="arabicPeriod"/>
            </a:pPr>
            <a:r>
              <a:rPr lang="en-US"/>
              <a:t>Lalu kita tambahkan syntax nya menjadi ini</a:t>
            </a:r>
          </a:p>
          <a:p>
            <a:pPr marL="342900" indent="-182880" defTabSz="914400">
              <a:spcAft>
                <a:spcPts val="600"/>
              </a:spcAft>
              <a:buClr>
                <a:schemeClr val="accent1"/>
              </a:buClr>
              <a:buFont typeface="+mj-lt"/>
              <a:buAutoNum type="arabicPeriod"/>
            </a:pPr>
            <a:endParaRPr lang="en-US"/>
          </a:p>
        </p:txBody>
      </p:sp>
    </p:spTree>
    <p:extLst>
      <p:ext uri="{BB962C8B-B14F-4D97-AF65-F5344CB8AC3E}">
        <p14:creationId xmlns:p14="http://schemas.microsoft.com/office/powerpoint/2010/main" val="24307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31005B-1D4B-4E8D-A443-DECD7334A3B2}"/>
              </a:ext>
            </a:extLst>
          </p:cNvPr>
          <p:cNvPicPr>
            <a:picLocks noChangeAspect="1"/>
          </p:cNvPicPr>
          <p:nvPr/>
        </p:nvPicPr>
        <p:blipFill>
          <a:blip r:embed="rId2"/>
          <a:stretch>
            <a:fillRect/>
          </a:stretch>
        </p:blipFill>
        <p:spPr>
          <a:xfrm>
            <a:off x="297717" y="978878"/>
            <a:ext cx="2119122" cy="1213197"/>
          </a:xfrm>
          <a:prstGeom prst="rect">
            <a:avLst/>
          </a:prstGeom>
        </p:spPr>
      </p:pic>
      <p:sp>
        <p:nvSpPr>
          <p:cNvPr id="17" name="Rectangle 16">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997BE7-2F96-43ED-9D4F-A25074C72128}"/>
              </a:ext>
            </a:extLst>
          </p:cNvPr>
          <p:cNvPicPr>
            <a:picLocks noChangeAspect="1"/>
          </p:cNvPicPr>
          <p:nvPr/>
        </p:nvPicPr>
        <p:blipFill rotWithShape="1">
          <a:blip r:embed="rId3"/>
          <a:srcRect l="2759" r="3210" b="4660"/>
          <a:stretch/>
        </p:blipFill>
        <p:spPr>
          <a:xfrm>
            <a:off x="2761752" y="2627704"/>
            <a:ext cx="1687068" cy="1869316"/>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933559" y="1870074"/>
            <a:ext cx="3322091" cy="30337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10. Maka hasil nya seperti ini. Maaf karena jadi error mungkin jaringan saya bermasalah, tapi jika berhasil akan seperti gambar kedua dibawah ini.</a:t>
            </a:r>
          </a:p>
          <a:p>
            <a:pPr indent="-182880">
              <a:lnSpc>
                <a:spcPct val="90000"/>
              </a:lnSpc>
              <a:buClr>
                <a:schemeClr val="accent1"/>
              </a:buClr>
            </a:pPr>
            <a:endParaRPr lang="en-US" sz="2200"/>
          </a:p>
          <a:p>
            <a:pPr marL="1339850" indent="-182880">
              <a:lnSpc>
                <a:spcPct val="90000"/>
              </a:lnSpc>
              <a:buClr>
                <a:schemeClr val="accent1"/>
              </a:buClr>
            </a:pPr>
            <a:endParaRPr lang="en-US" sz="2200"/>
          </a:p>
        </p:txBody>
      </p:sp>
    </p:spTree>
    <p:extLst>
      <p:ext uri="{BB962C8B-B14F-4D97-AF65-F5344CB8AC3E}">
        <p14:creationId xmlns:p14="http://schemas.microsoft.com/office/powerpoint/2010/main" val="761468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CBFFB10-5F3C-45A5-9821-92FB368A3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8612"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D1D0DF-B556-464D-8B70-C84F513E5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179289"/>
            <a:ext cx="2364660" cy="281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475363A-08DA-4C99-A327-7C24C48B5CCE}"/>
              </a:ext>
            </a:extLst>
          </p:cNvPr>
          <p:cNvPicPr>
            <a:picLocks noChangeAspect="1"/>
          </p:cNvPicPr>
          <p:nvPr/>
        </p:nvPicPr>
        <p:blipFill>
          <a:blip r:embed="rId2"/>
          <a:stretch>
            <a:fillRect/>
          </a:stretch>
        </p:blipFill>
        <p:spPr>
          <a:xfrm>
            <a:off x="297717" y="1078361"/>
            <a:ext cx="2119122" cy="1014232"/>
          </a:xfrm>
          <a:prstGeom prst="rect">
            <a:avLst/>
          </a:prstGeom>
        </p:spPr>
      </p:pic>
      <p:sp>
        <p:nvSpPr>
          <p:cNvPr id="16" name="Rectangle 15">
            <a:extLst>
              <a:ext uri="{FF2B5EF4-FFF2-40B4-BE49-F238E27FC236}">
                <a16:creationId xmlns:a16="http://schemas.microsoft.com/office/drawing/2014/main" id="{812316E4-8A32-4D31-BCBA-DA0E40A9B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344" y="179289"/>
            <a:ext cx="1936656" cy="18562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D16D11-6E07-4936-9174-D33F9D88E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48" y="3116020"/>
            <a:ext cx="2364660" cy="1852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C2A80-44B3-424E-9614-534D5F430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8571" y="2156173"/>
            <a:ext cx="1933429" cy="28123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EE3317-D9F5-4A1C-B374-4889616FF9C0}"/>
              </a:ext>
            </a:extLst>
          </p:cNvPr>
          <p:cNvPicPr>
            <a:picLocks noChangeAspect="1"/>
          </p:cNvPicPr>
          <p:nvPr/>
        </p:nvPicPr>
        <p:blipFill rotWithShape="1">
          <a:blip r:embed="rId3"/>
          <a:srcRect b="2037"/>
          <a:stretch/>
        </p:blipFill>
        <p:spPr>
          <a:xfrm>
            <a:off x="2761752" y="2751257"/>
            <a:ext cx="1687068" cy="1622209"/>
          </a:xfrm>
          <a:prstGeom prst="rect">
            <a:avLst/>
          </a:prstGeom>
        </p:spPr>
      </p:pic>
      <p:sp>
        <p:nvSpPr>
          <p:cNvPr id="5" name="TextBox 4">
            <a:extLst>
              <a:ext uri="{FF2B5EF4-FFF2-40B4-BE49-F238E27FC236}">
                <a16:creationId xmlns:a16="http://schemas.microsoft.com/office/drawing/2014/main" id="{87798EFB-0AEC-43E9-B388-FD5F4C82CAC5}"/>
              </a:ext>
            </a:extLst>
          </p:cNvPr>
          <p:cNvSpPr txBox="1"/>
          <p:nvPr/>
        </p:nvSpPr>
        <p:spPr>
          <a:xfrm>
            <a:off x="4933559" y="1870074"/>
            <a:ext cx="3322091" cy="303376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1500"/>
              <a:t>Setelah itu kita deploy </a:t>
            </a:r>
          </a:p>
          <a:p>
            <a:pPr marL="285750" indent="-182880" defTabSz="914400">
              <a:lnSpc>
                <a:spcPct val="90000"/>
              </a:lnSpc>
              <a:spcAft>
                <a:spcPts val="600"/>
              </a:spcAft>
              <a:buClr>
                <a:schemeClr val="accent1"/>
              </a:buClr>
              <a:buFont typeface="Arial" panose="020B0604020202020204" pitchFamily="34" charset="0"/>
              <a:buChar char="•"/>
            </a:pPr>
            <a:r>
              <a:rPr lang="en-US" sz="1500"/>
              <a:t>Lalu hapus instance lama tadi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kirim 1 ether pada kolom input nilai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pilih account dan salin link account nya lalu Kembali ke account awal </a:t>
            </a:r>
          </a:p>
          <a:p>
            <a:pPr marL="285750" indent="-182880" defTabSz="914400">
              <a:lnSpc>
                <a:spcPct val="90000"/>
              </a:lnSpc>
              <a:spcAft>
                <a:spcPts val="600"/>
              </a:spcAft>
              <a:buClr>
                <a:schemeClr val="accent1"/>
              </a:buClr>
              <a:buFont typeface="Arial" panose="020B0604020202020204" pitchFamily="34" charset="0"/>
              <a:buChar char="•"/>
            </a:pPr>
            <a:r>
              <a:rPr lang="en-US" sz="1500"/>
              <a:t>Lalu kita paste link account target kita ke dalam kolom withdrawMoney</a:t>
            </a:r>
          </a:p>
          <a:p>
            <a:pPr marL="285750" indent="-182880" defTabSz="914400">
              <a:lnSpc>
                <a:spcPct val="90000"/>
              </a:lnSpc>
              <a:spcAft>
                <a:spcPts val="600"/>
              </a:spcAft>
              <a:buClr>
                <a:schemeClr val="accent1"/>
              </a:buClr>
              <a:buFont typeface="Arial" panose="020B0604020202020204" pitchFamily="34" charset="0"/>
              <a:buChar char="•"/>
            </a:pPr>
            <a:endParaRPr lang="en-US" sz="1500"/>
          </a:p>
          <a:p>
            <a:pPr marL="285750" indent="-182880" defTabSz="914400">
              <a:lnSpc>
                <a:spcPct val="90000"/>
              </a:lnSpc>
              <a:spcAft>
                <a:spcPts val="600"/>
              </a:spcAft>
              <a:buClr>
                <a:schemeClr val="accent1"/>
              </a:buClr>
              <a:buFont typeface="Arial" panose="020B0604020202020204" pitchFamily="34" charset="0"/>
              <a:buChar char="•"/>
            </a:pPr>
            <a:endParaRPr lang="en-US" sz="1500"/>
          </a:p>
        </p:txBody>
      </p:sp>
    </p:spTree>
    <p:extLst>
      <p:ext uri="{BB962C8B-B14F-4D97-AF65-F5344CB8AC3E}">
        <p14:creationId xmlns:p14="http://schemas.microsoft.com/office/powerpoint/2010/main" val="1393307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19CEF8-1D81-4589-80C4-44BA03770889}"/>
              </a:ext>
            </a:extLst>
          </p:cNvPr>
          <p:cNvPicPr>
            <a:picLocks noChangeAspect="1"/>
          </p:cNvPicPr>
          <p:nvPr/>
        </p:nvPicPr>
        <p:blipFill>
          <a:blip r:embed="rId2"/>
          <a:stretch>
            <a:fillRect/>
          </a:stretch>
        </p:blipFill>
        <p:spPr>
          <a:xfrm>
            <a:off x="165180" y="905758"/>
            <a:ext cx="2859980" cy="535182"/>
          </a:xfrm>
          <a:prstGeom prst="rect">
            <a:avLst/>
          </a:prstGeom>
        </p:spPr>
      </p:pic>
      <p:pic>
        <p:nvPicPr>
          <p:cNvPr id="3" name="Picture 2">
            <a:extLst>
              <a:ext uri="{FF2B5EF4-FFF2-40B4-BE49-F238E27FC236}">
                <a16:creationId xmlns:a16="http://schemas.microsoft.com/office/drawing/2014/main" id="{B832704E-4B92-4BB4-8CC6-7B21F832D5F8}"/>
              </a:ext>
            </a:extLst>
          </p:cNvPr>
          <p:cNvPicPr>
            <a:picLocks noChangeAspect="1"/>
          </p:cNvPicPr>
          <p:nvPr/>
        </p:nvPicPr>
        <p:blipFill>
          <a:blip r:embed="rId3"/>
          <a:stretch>
            <a:fillRect/>
          </a:stretch>
        </p:blipFill>
        <p:spPr>
          <a:xfrm>
            <a:off x="165180" y="1610097"/>
            <a:ext cx="5270420" cy="3216734"/>
          </a:xfrm>
          <a:prstGeom prst="rect">
            <a:avLst/>
          </a:prstGeom>
        </p:spPr>
      </p:pic>
      <p:sp>
        <p:nvSpPr>
          <p:cNvPr id="5" name="TextBox 4">
            <a:extLst>
              <a:ext uri="{FF2B5EF4-FFF2-40B4-BE49-F238E27FC236}">
                <a16:creationId xmlns:a16="http://schemas.microsoft.com/office/drawing/2014/main" id="{877CD2DF-7EFE-4C76-821A-BAD81C6CF946}"/>
              </a:ext>
            </a:extLst>
          </p:cNvPr>
          <p:cNvSpPr txBox="1"/>
          <p:nvPr/>
        </p:nvSpPr>
        <p:spPr>
          <a:xfrm>
            <a:off x="5435600" y="1271782"/>
            <a:ext cx="3638630" cy="1938992"/>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saldo</a:t>
            </a:r>
            <a:r>
              <a:rPr lang="en-US" sz="2000" dirty="0">
                <a:latin typeface="Adobe Garamond Pro Bold" panose="02020702060506020403" pitchFamily="18" charset="0"/>
              </a:rPr>
              <a:t> di account target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bertambah</a:t>
            </a:r>
            <a:r>
              <a:rPr lang="en-US" sz="2000" dirty="0">
                <a:latin typeface="Adobe Garamond Pro Bold" panose="02020702060506020403" pitchFamily="18" charset="0"/>
              </a:rPr>
              <a:t> </a:t>
            </a:r>
          </a:p>
          <a:p>
            <a:pPr marL="342900" indent="-342900">
              <a:buFont typeface="Arial" panose="020B0604020202020204" pitchFamily="34" charset="0"/>
              <a:buChar char="•"/>
            </a:pPr>
            <a:endParaRPr lang="en-US" sz="2000" dirty="0">
              <a:latin typeface="Adobe Garamond Pro Bold" panose="02020702060506020403" pitchFamily="18" charset="0"/>
            </a:endParaRPr>
          </a:p>
          <a:p>
            <a:pPr marL="342900" indent="-34290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withdraw locking </a:t>
            </a:r>
            <a:r>
              <a:rPr lang="en-US" sz="2000" dirty="0" err="1">
                <a:latin typeface="Adobe Garamond Pro Bold" panose="02020702060506020403" pitchFamily="18" charset="0"/>
              </a:rPr>
              <a:t>dimana</a:t>
            </a:r>
            <a:r>
              <a:rPr lang="en-US" sz="2000" dirty="0">
                <a:latin typeface="Adobe Garamond Pro Bold" panose="02020702060506020403" pitchFamily="18" charset="0"/>
              </a:rPr>
              <a:t> syntax </a:t>
            </a:r>
            <a:r>
              <a:rPr lang="en-US" sz="2000" dirty="0" err="1">
                <a:latin typeface="Adobe Garamond Pro Bold" panose="02020702060506020403" pitchFamily="18" charset="0"/>
              </a:rPr>
              <a:t>nya</a:t>
            </a:r>
            <a:r>
              <a:rPr lang="en-US" sz="2000" dirty="0">
                <a:latin typeface="Adobe Garamond Pro Bold" panose="02020702060506020403" pitchFamily="18" charset="0"/>
              </a:rPr>
              <a:t> pada </a:t>
            </a:r>
            <a:r>
              <a:rPr lang="en-US" sz="2000" dirty="0" err="1">
                <a:latin typeface="Adobe Garamond Pro Bold" panose="02020702060506020403" pitchFamily="18" charset="0"/>
              </a:rPr>
              <a:t>gambar</a:t>
            </a:r>
            <a:r>
              <a:rPr lang="en-US" sz="2000" dirty="0">
                <a:latin typeface="Adobe Garamond Pro Bold" panose="02020702060506020403" pitchFamily="18" charset="0"/>
              </a:rPr>
              <a:t> di </a:t>
            </a:r>
            <a:r>
              <a:rPr lang="en-US" sz="2000" dirty="0" err="1">
                <a:latin typeface="Adobe Garamond Pro Bold" panose="02020702060506020403" pitchFamily="18" charset="0"/>
              </a:rPr>
              <a:t>bawah</a:t>
            </a:r>
            <a:r>
              <a:rPr lang="en-US" sz="2000" dirty="0">
                <a:latin typeface="Adobe Garamond Pro Bold" panose="02020702060506020403" pitchFamily="18" charset="0"/>
              </a:rPr>
              <a:t> </a:t>
            </a:r>
            <a:endParaRPr lang="en-ID" sz="2000" dirty="0">
              <a:latin typeface="Adobe Garamond Pro Bold" panose="02020702060506020403" pitchFamily="18" charset="0"/>
            </a:endParaRPr>
          </a:p>
        </p:txBody>
      </p:sp>
    </p:spTree>
    <p:extLst>
      <p:ext uri="{BB962C8B-B14F-4D97-AF65-F5344CB8AC3E}">
        <p14:creationId xmlns:p14="http://schemas.microsoft.com/office/powerpoint/2010/main" val="590301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9DA670F-8347-4CD4-B9C2-6D8510E72C18}"/>
              </a:ext>
            </a:extLst>
          </p:cNvPr>
          <p:cNvPicPr>
            <a:picLocks noChangeAspect="1"/>
          </p:cNvPicPr>
          <p:nvPr/>
        </p:nvPicPr>
        <p:blipFill>
          <a:blip r:embed="rId2"/>
          <a:stretch>
            <a:fillRect/>
          </a:stretch>
        </p:blipFill>
        <p:spPr>
          <a:xfrm>
            <a:off x="482394" y="1598616"/>
            <a:ext cx="4088720" cy="1921698"/>
          </a:xfrm>
          <a:prstGeom prst="rect">
            <a:avLst/>
          </a:prstGeom>
        </p:spPr>
      </p:pic>
      <p:sp>
        <p:nvSpPr>
          <p:cNvPr id="4" name="TextBox 3">
            <a:extLst>
              <a:ext uri="{FF2B5EF4-FFF2-40B4-BE49-F238E27FC236}">
                <a16:creationId xmlns:a16="http://schemas.microsoft.com/office/drawing/2014/main" id="{CD8BF4DF-B385-4997-93D5-5C530F339822}"/>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a:t>Langkah pertama kita melakukan deploy dan instance yang lama di hapus </a:t>
            </a:r>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Lalu send 10 ether pada kolom value nya lalu klik receiveMoney</a:t>
            </a:r>
          </a:p>
          <a:p>
            <a:pPr marL="285750" indent="-182880" defTabSz="914400">
              <a:lnSpc>
                <a:spcPct val="90000"/>
              </a:lnSpc>
              <a:spcAft>
                <a:spcPts val="600"/>
              </a:spcAft>
              <a:buClr>
                <a:schemeClr val="accent1"/>
              </a:buClr>
              <a:buFont typeface="Arial" panose="020B0604020202020204" pitchFamily="34" charset="0"/>
              <a:buChar char="•"/>
            </a:pPr>
            <a:endParaRPr lang="en-US"/>
          </a:p>
          <a:p>
            <a:pPr marL="285750" indent="-182880" defTabSz="914400">
              <a:lnSpc>
                <a:spcPct val="90000"/>
              </a:lnSpc>
              <a:spcAft>
                <a:spcPts val="600"/>
              </a:spcAft>
              <a:buClr>
                <a:schemeClr val="accent1"/>
              </a:buClr>
              <a:buFont typeface="Arial" panose="020B0604020202020204" pitchFamily="34" charset="0"/>
              <a:buChar char="•"/>
            </a:pPr>
            <a:r>
              <a:rPr lang="en-US"/>
              <a:t>Lalu check apa yang terjadi </a:t>
            </a:r>
          </a:p>
        </p:txBody>
      </p:sp>
    </p:spTree>
    <p:extLst>
      <p:ext uri="{BB962C8B-B14F-4D97-AF65-F5344CB8AC3E}">
        <p14:creationId xmlns:p14="http://schemas.microsoft.com/office/powerpoint/2010/main" val="1623141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182F8F6-5459-42B7-998F-494F45CCB7B6}"/>
              </a:ext>
            </a:extLst>
          </p:cNvPr>
          <p:cNvPicPr>
            <a:picLocks noChangeAspect="1"/>
          </p:cNvPicPr>
          <p:nvPr/>
        </p:nvPicPr>
        <p:blipFill>
          <a:blip r:embed="rId2"/>
          <a:stretch>
            <a:fillRect/>
          </a:stretch>
        </p:blipFill>
        <p:spPr>
          <a:xfrm>
            <a:off x="1017200" y="483829"/>
            <a:ext cx="3019108" cy="4151273"/>
          </a:xfrm>
          <a:prstGeom prst="rect">
            <a:avLst/>
          </a:prstGeom>
        </p:spPr>
      </p:pic>
      <p:sp>
        <p:nvSpPr>
          <p:cNvPr id="4" name="TextBox 3">
            <a:extLst>
              <a:ext uri="{FF2B5EF4-FFF2-40B4-BE49-F238E27FC236}">
                <a16:creationId xmlns:a16="http://schemas.microsoft.com/office/drawing/2014/main" id="{3E529A6B-C3FA-4B65-966B-94E5179E94C0}"/>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check getBalance dan lockedUntil </a:t>
            </a:r>
          </a:p>
        </p:txBody>
      </p:sp>
    </p:spTree>
    <p:extLst>
      <p:ext uri="{BB962C8B-B14F-4D97-AF65-F5344CB8AC3E}">
        <p14:creationId xmlns:p14="http://schemas.microsoft.com/office/powerpoint/2010/main" val="870740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AD6FC492-FEA5-4233-9016-D07020CC2831}"/>
              </a:ext>
            </a:extLst>
          </p:cNvPr>
          <p:cNvPicPr>
            <a:picLocks noChangeAspect="1"/>
          </p:cNvPicPr>
          <p:nvPr/>
        </p:nvPicPr>
        <p:blipFill rotWithShape="1">
          <a:blip r:embed="rId2"/>
          <a:srcRect l="6479" r="50431" b="2"/>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7A6180E4-F261-4EF2-84D7-16B620941B14}"/>
              </a:ext>
            </a:extLst>
          </p:cNvPr>
          <p:cNvSpPr txBox="1"/>
          <p:nvPr/>
        </p:nvSpPr>
        <p:spPr>
          <a:xfrm>
            <a:off x="4815347" y="1841499"/>
            <a:ext cx="3429001" cy="2793603"/>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Lab Shared Wallet</a:t>
            </a:r>
          </a:p>
          <a:p>
            <a:pPr marL="342900" indent="-182880" defTabSz="914400">
              <a:spcAft>
                <a:spcPts val="600"/>
              </a:spcAft>
              <a:buClr>
                <a:schemeClr val="accent1"/>
              </a:buClr>
              <a:buFont typeface="Arial" panose="020B0604020202020204" pitchFamily="34" charset="0"/>
              <a:buChar char="•"/>
            </a:pPr>
            <a:r>
              <a:rPr lang="en-US"/>
              <a:t>Pertama kita membuat file baru dengan systax seperti ini untuk melakukan permission yang melakukan penarikan ether dengan izin oleh pemilik </a:t>
            </a:r>
          </a:p>
          <a:p>
            <a:pPr indent="-182880" defTabSz="914400">
              <a:spcAft>
                <a:spcPts val="600"/>
              </a:spcAft>
              <a:buClr>
                <a:schemeClr val="accent1"/>
              </a:buClr>
            </a:pPr>
            <a:endParaRPr lang="en-US"/>
          </a:p>
        </p:txBody>
      </p:sp>
    </p:spTree>
    <p:extLst>
      <p:ext uri="{BB962C8B-B14F-4D97-AF65-F5344CB8AC3E}">
        <p14:creationId xmlns:p14="http://schemas.microsoft.com/office/powerpoint/2010/main" val="1172596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2FFF6ED5-31F0-41BD-B7CF-BB65DC34899D}"/>
              </a:ext>
            </a:extLst>
          </p:cNvPr>
          <p:cNvPicPr>
            <a:picLocks noChangeAspect="1"/>
          </p:cNvPicPr>
          <p:nvPr/>
        </p:nvPicPr>
        <p:blipFill rotWithShape="1">
          <a:blip r:embed="rId2"/>
          <a:srcRect l="20919" r="47317" b="-1"/>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8ECEF00A-254D-42BA-9D11-05229F2B3E97}"/>
              </a:ext>
            </a:extLst>
          </p:cNvPr>
          <p:cNvSpPr txBox="1"/>
          <p:nvPr/>
        </p:nvSpPr>
        <p:spPr>
          <a:xfrm>
            <a:off x="4815347" y="1841499"/>
            <a:ext cx="3429001" cy="2793603"/>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100" b="1" i="0" u="none" strike="noStrike" baseline="0"/>
              <a:t>Use Re-Usable Smart Contracts from OpenZeppelin</a:t>
            </a:r>
          </a:p>
          <a:p>
            <a:pPr indent="-182880" defTabSz="914400">
              <a:lnSpc>
                <a:spcPct val="90000"/>
              </a:lnSpc>
              <a:spcAft>
                <a:spcPts val="600"/>
              </a:spcAft>
              <a:buClr>
                <a:schemeClr val="accent1"/>
              </a:buClr>
            </a:pPr>
            <a:endParaRPr lang="en-US" sz="1100" b="1"/>
          </a:p>
          <a:p>
            <a:pPr indent="-182880" defTabSz="914400">
              <a:lnSpc>
                <a:spcPct val="90000"/>
              </a:lnSpc>
              <a:spcAft>
                <a:spcPts val="600"/>
              </a:spcAft>
              <a:buClr>
                <a:schemeClr val="accent1"/>
              </a:buClr>
            </a:pPr>
            <a:r>
              <a:rPr lang="en-US" sz="1100"/>
              <a:t>Pada koodingan ini memiliki logika seketika pemilik secara langsung dalam satu smart contract yang dimana tidak mudah untuk diaudit</a:t>
            </a:r>
          </a:p>
          <a:p>
            <a:pPr indent="-182880" defTabSz="914400">
              <a:lnSpc>
                <a:spcPct val="90000"/>
              </a:lnSpc>
              <a:spcAft>
                <a:spcPts val="600"/>
              </a:spcAft>
              <a:buClr>
                <a:schemeClr val="accent1"/>
              </a:buClr>
            </a:pPr>
            <a:r>
              <a:rPr lang="en-US" sz="1100"/>
              <a:t>Untuk memecahkan nya akan membagi bagian-bagian yang lebih kecil dan menggunakan Kembali smart contract nya yang diaudit oleh OpenZeppelin, dimana fungsi openzeppelin initidak memiliki si owner() maka kita harus membuat pemilik() sebagai fungsi kontrak Ownable.sol</a:t>
            </a:r>
          </a:p>
        </p:txBody>
      </p:sp>
    </p:spTree>
    <p:extLst>
      <p:ext uri="{BB962C8B-B14F-4D97-AF65-F5344CB8AC3E}">
        <p14:creationId xmlns:p14="http://schemas.microsoft.com/office/powerpoint/2010/main" val="1125806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90276F6E-6572-4F23-B681-E4C2ED78D60E}"/>
              </a:ext>
            </a:extLst>
          </p:cNvPr>
          <p:cNvPicPr>
            <a:picLocks noChangeAspect="1"/>
          </p:cNvPicPr>
          <p:nvPr/>
        </p:nvPicPr>
        <p:blipFill rotWithShape="1">
          <a:blip r:embed="rId2"/>
          <a:srcRect l="3883"/>
          <a:stretch/>
        </p:blipFill>
        <p:spPr>
          <a:xfrm>
            <a:off x="482394" y="1480039"/>
            <a:ext cx="4088720" cy="2158853"/>
          </a:xfrm>
          <a:prstGeom prst="rect">
            <a:avLst/>
          </a:prstGeom>
        </p:spPr>
      </p:pic>
      <p:sp>
        <p:nvSpPr>
          <p:cNvPr id="4" name="TextBox 3">
            <a:extLst>
              <a:ext uri="{FF2B5EF4-FFF2-40B4-BE49-F238E27FC236}">
                <a16:creationId xmlns:a16="http://schemas.microsoft.com/office/drawing/2014/main" id="{BBB24731-42A3-479F-9F47-3FAA22FF3916}"/>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500"/>
              <a:t>Permission: add allowances for external roles</a:t>
            </a:r>
          </a:p>
          <a:p>
            <a:pPr indent="-182880" defTabSz="914400">
              <a:lnSpc>
                <a:spcPct val="90000"/>
              </a:lnSpc>
              <a:spcAft>
                <a:spcPts val="600"/>
              </a:spcAft>
              <a:buClr>
                <a:schemeClr val="accent1"/>
              </a:buClr>
            </a:pPr>
            <a:endParaRPr lang="en-US" sz="1500"/>
          </a:p>
          <a:p>
            <a:pPr indent="-182880" defTabSz="914400">
              <a:lnSpc>
                <a:spcPct val="90000"/>
              </a:lnSpc>
              <a:spcAft>
                <a:spcPts val="600"/>
              </a:spcAft>
              <a:buClr>
                <a:schemeClr val="accent1"/>
              </a:buClr>
            </a:pPr>
            <a:r>
              <a:rPr lang="en-US" sz="1500"/>
              <a:t>Pada Langkah ini kita menambahkan pemetaan sehingga kita dapat menyimpan alamat=&gt;jumlah uint, tersebut akan seperti array yang menyimpan [0x12345…] alamat,ke nomor tertentu. Jadi kita tahu beberapa banyak yang bisa ditarik oleh seseorang </a:t>
            </a:r>
          </a:p>
        </p:txBody>
      </p:sp>
    </p:spTree>
    <p:extLst>
      <p:ext uri="{BB962C8B-B14F-4D97-AF65-F5344CB8AC3E}">
        <p14:creationId xmlns:p14="http://schemas.microsoft.com/office/powerpoint/2010/main" val="1120059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Text&#10;&#10;Description automatically generated">
            <a:extLst>
              <a:ext uri="{FF2B5EF4-FFF2-40B4-BE49-F238E27FC236}">
                <a16:creationId xmlns:a16="http://schemas.microsoft.com/office/drawing/2014/main" id="{177DC707-E9D9-4D00-AFF4-250B23D8975A}"/>
              </a:ext>
            </a:extLst>
          </p:cNvPr>
          <p:cNvPicPr>
            <a:picLocks noChangeAspect="1"/>
          </p:cNvPicPr>
          <p:nvPr/>
        </p:nvPicPr>
        <p:blipFill>
          <a:blip r:embed="rId2"/>
          <a:stretch>
            <a:fillRect/>
          </a:stretch>
        </p:blipFill>
        <p:spPr>
          <a:xfrm>
            <a:off x="482394" y="2012599"/>
            <a:ext cx="4088720" cy="1093732"/>
          </a:xfrm>
          <a:prstGeom prst="rect">
            <a:avLst/>
          </a:prstGeom>
        </p:spPr>
      </p:pic>
      <p:sp>
        <p:nvSpPr>
          <p:cNvPr id="4" name="TextBox 3">
            <a:extLst>
              <a:ext uri="{FF2B5EF4-FFF2-40B4-BE49-F238E27FC236}">
                <a16:creationId xmlns:a16="http://schemas.microsoft.com/office/drawing/2014/main" id="{5FD1B735-557B-4CF5-B877-87460DF670FA}"/>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spcAft>
                <a:spcPts val="600"/>
              </a:spcAft>
              <a:buClr>
                <a:schemeClr val="accent1"/>
              </a:buClr>
            </a:pPr>
            <a:r>
              <a:rPr lang="en-US" b="0" i="0" u="none" strike="noStrike" baseline="0"/>
              <a:t>Improve/Fix Allowance to avoid Double-Spending</a:t>
            </a:r>
            <a:endParaRPr lang="en-US"/>
          </a:p>
        </p:txBody>
      </p:sp>
    </p:spTree>
    <p:extLst>
      <p:ext uri="{BB962C8B-B14F-4D97-AF65-F5344CB8AC3E}">
        <p14:creationId xmlns:p14="http://schemas.microsoft.com/office/powerpoint/2010/main" val="3531876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BFFF1F23-4601-4438-B0DA-CA085845298E}"/>
              </a:ext>
            </a:extLst>
          </p:cNvPr>
          <p:cNvPicPr>
            <a:picLocks noChangeAspect="1"/>
          </p:cNvPicPr>
          <p:nvPr/>
        </p:nvPicPr>
        <p:blipFill rotWithShape="1">
          <a:blip r:embed="rId2"/>
          <a:srcRect l="912" r="8643" b="7010"/>
          <a:stretch/>
        </p:blipFill>
        <p:spPr>
          <a:xfrm>
            <a:off x="482394" y="1681928"/>
            <a:ext cx="4088720" cy="1755074"/>
          </a:xfrm>
          <a:prstGeom prst="rect">
            <a:avLst/>
          </a:prstGeom>
        </p:spPr>
      </p:pic>
      <p:sp>
        <p:nvSpPr>
          <p:cNvPr id="4" name="TextBox 3">
            <a:extLst>
              <a:ext uri="{FF2B5EF4-FFF2-40B4-BE49-F238E27FC236}">
                <a16:creationId xmlns:a16="http://schemas.microsoft.com/office/drawing/2014/main" id="{36E5DEAC-BBFD-43F8-9759-6D1A680A17D5}"/>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spcAft>
                <a:spcPts val="600"/>
              </a:spcAft>
              <a:buClr>
                <a:schemeClr val="accent1"/>
              </a:buClr>
            </a:pPr>
            <a:r>
              <a:rPr lang="en-US"/>
              <a:t>Improve smart contract structure</a:t>
            </a:r>
          </a:p>
          <a:p>
            <a:pPr indent="-182880" defTabSz="914400">
              <a:spcAft>
                <a:spcPts val="600"/>
              </a:spcAft>
              <a:buClr>
                <a:schemeClr val="accent1"/>
              </a:buClr>
            </a:pPr>
            <a:endParaRPr lang="en-US"/>
          </a:p>
          <a:p>
            <a:pPr indent="-182880" defTabSz="914400">
              <a:spcAft>
                <a:spcPts val="600"/>
              </a:spcAft>
              <a:buClr>
                <a:schemeClr val="accent1"/>
              </a:buClr>
            </a:pPr>
            <a:r>
              <a:rPr lang="en-US"/>
              <a:t>Pada kedua kontrak ini masih di dalam satu file yang sama dan tidak memiliki impor</a:t>
            </a:r>
          </a:p>
        </p:txBody>
      </p:sp>
    </p:spTree>
    <p:extLst>
      <p:ext uri="{BB962C8B-B14F-4D97-AF65-F5344CB8AC3E}">
        <p14:creationId xmlns:p14="http://schemas.microsoft.com/office/powerpoint/2010/main" val="2680417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D7FEEBD-F405-47ED-B95F-9C017C5EE015}"/>
              </a:ext>
            </a:extLst>
          </p:cNvPr>
          <p:cNvPicPr>
            <a:picLocks noChangeAspect="1"/>
          </p:cNvPicPr>
          <p:nvPr/>
        </p:nvPicPr>
        <p:blipFill rotWithShape="1">
          <a:blip r:embed="rId2"/>
          <a:srcRect b="9253"/>
          <a:stretch/>
        </p:blipFill>
        <p:spPr>
          <a:xfrm>
            <a:off x="482394" y="1678248"/>
            <a:ext cx="4088720" cy="1762435"/>
          </a:xfrm>
          <a:prstGeom prst="rect">
            <a:avLst/>
          </a:prstGeom>
        </p:spPr>
      </p:pic>
      <p:sp>
        <p:nvSpPr>
          <p:cNvPr id="4" name="TextBox 3">
            <a:extLst>
              <a:ext uri="{FF2B5EF4-FFF2-40B4-BE49-F238E27FC236}">
                <a16:creationId xmlns:a16="http://schemas.microsoft.com/office/drawing/2014/main" id="{64ADF5B3-736C-4D46-AA48-FED9516EA644}"/>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tambahkan event yang hilang di codingan. </a:t>
            </a:r>
          </a:p>
        </p:txBody>
      </p:sp>
    </p:spTree>
    <p:extLst>
      <p:ext uri="{BB962C8B-B14F-4D97-AF65-F5344CB8AC3E}">
        <p14:creationId xmlns:p14="http://schemas.microsoft.com/office/powerpoint/2010/main" val="3513049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7323D4CD-2A24-4826-B2EF-5F80F304ADD9}"/>
              </a:ext>
            </a:extLst>
          </p:cNvPr>
          <p:cNvPicPr>
            <a:picLocks noChangeAspect="1"/>
          </p:cNvPicPr>
          <p:nvPr/>
        </p:nvPicPr>
        <p:blipFill>
          <a:blip r:embed="rId2"/>
          <a:stretch>
            <a:fillRect/>
          </a:stretch>
        </p:blipFill>
        <p:spPr>
          <a:xfrm>
            <a:off x="482394" y="1409513"/>
            <a:ext cx="4088720" cy="2299904"/>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2200"/>
              <a:t>11. Lalu buka web etherscan, etherscan ini berguna sebagaiteampat untuk melihat riwayat transaksi kita pada metamask baik membeli,mentransfer dan lain-lainnya.</a:t>
            </a:r>
          </a:p>
          <a:p>
            <a:pPr indent="-182880">
              <a:lnSpc>
                <a:spcPct val="90000"/>
              </a:lnSpc>
              <a:buClr>
                <a:schemeClr val="accent1"/>
              </a:buClr>
            </a:pPr>
            <a:endParaRPr lang="en-US" sz="2200"/>
          </a:p>
        </p:txBody>
      </p:sp>
    </p:spTree>
    <p:extLst>
      <p:ext uri="{BB962C8B-B14F-4D97-AF65-F5344CB8AC3E}">
        <p14:creationId xmlns:p14="http://schemas.microsoft.com/office/powerpoint/2010/main" val="2431905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889ACD4E-78C5-4468-96A4-72C81CF9747A}"/>
              </a:ext>
            </a:extLst>
          </p:cNvPr>
          <p:cNvPicPr>
            <a:picLocks noChangeAspect="1"/>
          </p:cNvPicPr>
          <p:nvPr/>
        </p:nvPicPr>
        <p:blipFill>
          <a:blip r:embed="rId2"/>
          <a:stretch>
            <a:fillRect/>
          </a:stretch>
        </p:blipFill>
        <p:spPr>
          <a:xfrm>
            <a:off x="482394" y="1731500"/>
            <a:ext cx="4088720" cy="1655931"/>
          </a:xfrm>
          <a:prstGeom prst="rect">
            <a:avLst/>
          </a:prstGeom>
        </p:spPr>
      </p:pic>
      <p:sp>
        <p:nvSpPr>
          <p:cNvPr id="4" name="TextBox 3">
            <a:extLst>
              <a:ext uri="{FF2B5EF4-FFF2-40B4-BE49-F238E27FC236}">
                <a16:creationId xmlns:a16="http://schemas.microsoft.com/office/drawing/2014/main" id="{8BBE4DE7-BAFC-434E-B5CA-EC55734E6F1D}"/>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kita tambahkan komponen di dalam contract sharedwallet Ketika kita melakukan deposit atau withdraw dana</a:t>
            </a:r>
          </a:p>
        </p:txBody>
      </p:sp>
    </p:spTree>
    <p:extLst>
      <p:ext uri="{BB962C8B-B14F-4D97-AF65-F5344CB8AC3E}">
        <p14:creationId xmlns:p14="http://schemas.microsoft.com/office/powerpoint/2010/main" val="383230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DA89272A-01CD-495A-8D62-5B20709F290A}"/>
              </a:ext>
            </a:extLst>
          </p:cNvPr>
          <p:cNvPicPr>
            <a:picLocks noChangeAspect="1"/>
          </p:cNvPicPr>
          <p:nvPr/>
        </p:nvPicPr>
        <p:blipFill rotWithShape="1">
          <a:blip r:embed="rId2"/>
          <a:srcRect b="7082"/>
          <a:stretch/>
        </p:blipFill>
        <p:spPr>
          <a:xfrm>
            <a:off x="482394" y="1723651"/>
            <a:ext cx="4088720" cy="1671628"/>
          </a:xfrm>
          <a:prstGeom prst="rect">
            <a:avLst/>
          </a:prstGeom>
        </p:spPr>
      </p:pic>
      <p:sp>
        <p:nvSpPr>
          <p:cNvPr id="4" name="TextBox 3">
            <a:extLst>
              <a:ext uri="{FF2B5EF4-FFF2-40B4-BE49-F238E27FC236}">
                <a16:creationId xmlns:a16="http://schemas.microsoft.com/office/drawing/2014/main" id="{ADE7D3FD-9707-4C01-A5DD-47CE516B9911}"/>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Setelah sudah semua kita run dan jangan lupa klik correct pada smart contract</a:t>
            </a:r>
          </a:p>
        </p:txBody>
      </p:sp>
    </p:spTree>
    <p:extLst>
      <p:ext uri="{BB962C8B-B14F-4D97-AF65-F5344CB8AC3E}">
        <p14:creationId xmlns:p14="http://schemas.microsoft.com/office/powerpoint/2010/main" val="3942797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09B17969-4E0C-4A91-BE0E-13E702CD02CB}"/>
              </a:ext>
            </a:extLst>
          </p:cNvPr>
          <p:cNvPicPr>
            <a:picLocks noChangeAspect="1"/>
          </p:cNvPicPr>
          <p:nvPr/>
        </p:nvPicPr>
        <p:blipFill rotWithShape="1">
          <a:blip r:embed="rId2"/>
          <a:srcRect l="3455" r="6641"/>
          <a:stretch/>
        </p:blipFill>
        <p:spPr>
          <a:xfrm>
            <a:off x="482394" y="1303116"/>
            <a:ext cx="4088720" cy="2512699"/>
          </a:xfrm>
          <a:prstGeom prst="rect">
            <a:avLst/>
          </a:prstGeom>
        </p:spPr>
      </p:pic>
      <p:sp>
        <p:nvSpPr>
          <p:cNvPr id="4" name="TextBox 3">
            <a:extLst>
              <a:ext uri="{FF2B5EF4-FFF2-40B4-BE49-F238E27FC236}">
                <a16:creationId xmlns:a16="http://schemas.microsoft.com/office/drawing/2014/main" id="{38CA4F44-B2CC-43E9-890F-2912C2F75B84}"/>
              </a:ext>
            </a:extLst>
          </p:cNvPr>
          <p:cNvSpPr txBox="1"/>
          <p:nvPr/>
        </p:nvSpPr>
        <p:spPr>
          <a:xfrm>
            <a:off x="4815347" y="1743868"/>
            <a:ext cx="3429001" cy="2891234"/>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pPr>
            <a:r>
              <a:rPr lang="en-US" sz="1700"/>
              <a:t>Lab Supply Chain Project</a:t>
            </a:r>
          </a:p>
          <a:p>
            <a:pPr marL="285750" indent="-182880" defTabSz="914400">
              <a:lnSpc>
                <a:spcPct val="90000"/>
              </a:lnSpc>
              <a:spcAft>
                <a:spcPts val="600"/>
              </a:spcAft>
              <a:buClr>
                <a:schemeClr val="accent1"/>
              </a:buClr>
              <a:buFont typeface="Arial" panose="020B0604020202020204" pitchFamily="34" charset="0"/>
              <a:buChar char="•"/>
            </a:pPr>
            <a:r>
              <a:rPr lang="en-US" sz="1700"/>
              <a:t>Pertama kita membuat file (ItemManager) seperti gambar yang pertama </a:t>
            </a:r>
          </a:p>
          <a:p>
            <a:pPr marL="342900" indent="-182880" defTabSz="914400">
              <a:lnSpc>
                <a:spcPct val="90000"/>
              </a:lnSpc>
              <a:spcAft>
                <a:spcPts val="600"/>
              </a:spcAft>
              <a:buClr>
                <a:schemeClr val="accent1"/>
              </a:buClr>
              <a:buFontTx/>
              <a:buChar char="-"/>
            </a:pPr>
            <a:endParaRPr lang="en-US" sz="1700"/>
          </a:p>
          <a:p>
            <a:pPr indent="-182880" defTabSz="914400">
              <a:lnSpc>
                <a:spcPct val="90000"/>
              </a:lnSpc>
              <a:spcAft>
                <a:spcPts val="600"/>
              </a:spcAft>
              <a:buClr>
                <a:schemeClr val="accent1"/>
              </a:buClr>
            </a:pPr>
            <a:r>
              <a:rPr lang="en-US" sz="1700"/>
              <a:t>Dengan ini dimungkinkan untuk menambahkan item dan membayarnya,memindahkannya ke depan dalam ratai pasokan dan memicu pengiriman </a:t>
            </a:r>
          </a:p>
          <a:p>
            <a:pPr marL="342900" indent="-182880" defTabSz="914400">
              <a:lnSpc>
                <a:spcPct val="90000"/>
              </a:lnSpc>
              <a:spcAft>
                <a:spcPts val="600"/>
              </a:spcAft>
              <a:buClr>
                <a:schemeClr val="accent1"/>
              </a:buClr>
              <a:buFontTx/>
              <a:buChar char="-"/>
            </a:pPr>
            <a:endParaRPr lang="en-US" sz="1700"/>
          </a:p>
        </p:txBody>
      </p:sp>
    </p:spTree>
    <p:extLst>
      <p:ext uri="{BB962C8B-B14F-4D97-AF65-F5344CB8AC3E}">
        <p14:creationId xmlns:p14="http://schemas.microsoft.com/office/powerpoint/2010/main" val="3747399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26730" cy="3829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829050"/>
            <a:ext cx="8126730" cy="1314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CD2DA48-405E-4FC8-8F20-937F1B55CDD3}"/>
              </a:ext>
            </a:extLst>
          </p:cNvPr>
          <p:cNvSpPr txBox="1"/>
          <p:nvPr/>
        </p:nvSpPr>
        <p:spPr>
          <a:xfrm>
            <a:off x="708137" y="3886200"/>
            <a:ext cx="7617326" cy="807243"/>
          </a:xfrm>
          <a:prstGeom prst="rect">
            <a:avLst/>
          </a:prstGeom>
        </p:spPr>
        <p:txBody>
          <a:bodyPr vert="horz" lIns="91440" tIns="45720" rIns="91440" bIns="45720" rtlCol="0" anchor="b">
            <a:normAutofit/>
          </a:bodyPr>
          <a:lstStyle/>
          <a:p>
            <a:pPr marL="342900" indent="-342900" defTabSz="914400">
              <a:lnSpc>
                <a:spcPct val="85000"/>
              </a:lnSpc>
              <a:spcBef>
                <a:spcPct val="0"/>
              </a:spcBef>
              <a:spcAft>
                <a:spcPts val="600"/>
              </a:spcAft>
            </a:pPr>
            <a:r>
              <a:rPr lang="en-US" sz="2600" spc="-50">
                <a:latin typeface="+mj-lt"/>
                <a:ea typeface="+mj-ea"/>
                <a:cs typeface="+mj-cs"/>
              </a:rPr>
              <a:t>Setelah itu kita membuat file baru lagi (item.sol)</a:t>
            </a:r>
          </a:p>
        </p:txBody>
      </p:sp>
      <p:pic>
        <p:nvPicPr>
          <p:cNvPr id="4" name="Picture 3">
            <a:extLst>
              <a:ext uri="{FF2B5EF4-FFF2-40B4-BE49-F238E27FC236}">
                <a16:creationId xmlns:a16="http://schemas.microsoft.com/office/drawing/2014/main" id="{7B230DC5-CE87-441B-B1B3-F752D94CA597}"/>
              </a:ext>
            </a:extLst>
          </p:cNvPr>
          <p:cNvPicPr>
            <a:picLocks noChangeAspect="1"/>
          </p:cNvPicPr>
          <p:nvPr/>
        </p:nvPicPr>
        <p:blipFill rotWithShape="1">
          <a:blip r:embed="rId2"/>
          <a:srcRect t="3497" b="24817"/>
          <a:stretch/>
        </p:blipFill>
        <p:spPr>
          <a:xfrm>
            <a:off x="680682" y="332096"/>
            <a:ext cx="7451166" cy="3164858"/>
          </a:xfrm>
          <a:prstGeom prst="rect">
            <a:avLst/>
          </a:prstGeom>
        </p:spPr>
      </p:pic>
    </p:spTree>
    <p:extLst>
      <p:ext uri="{BB962C8B-B14F-4D97-AF65-F5344CB8AC3E}">
        <p14:creationId xmlns:p14="http://schemas.microsoft.com/office/powerpoint/2010/main" val="119131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38C7B99B-95AB-4C8F-AFCF-C37B42DAA277}"/>
              </a:ext>
            </a:extLst>
          </p:cNvPr>
          <p:cNvPicPr>
            <a:picLocks noChangeAspect="1"/>
          </p:cNvPicPr>
          <p:nvPr/>
        </p:nvPicPr>
        <p:blipFill rotWithShape="1">
          <a:blip r:embed="rId2"/>
          <a:srcRect l="2811"/>
          <a:stretch/>
        </p:blipFill>
        <p:spPr>
          <a:xfrm>
            <a:off x="482394" y="1323666"/>
            <a:ext cx="4088720" cy="2471599"/>
          </a:xfrm>
          <a:prstGeom prst="rect">
            <a:avLst/>
          </a:prstGeom>
        </p:spPr>
      </p:pic>
      <p:sp>
        <p:nvSpPr>
          <p:cNvPr id="4" name="TextBox 3">
            <a:extLst>
              <a:ext uri="{FF2B5EF4-FFF2-40B4-BE49-F238E27FC236}">
                <a16:creationId xmlns:a16="http://schemas.microsoft.com/office/drawing/2014/main" id="{16F4D8B6-6E6F-42CF-B011-2BA831D6B18C}"/>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Lalu pada file ItemManager kita change menggunakan item smart contract</a:t>
            </a:r>
          </a:p>
        </p:txBody>
      </p:sp>
    </p:spTree>
    <p:extLst>
      <p:ext uri="{BB962C8B-B14F-4D97-AF65-F5344CB8AC3E}">
        <p14:creationId xmlns:p14="http://schemas.microsoft.com/office/powerpoint/2010/main" val="2953413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DF7E120-B89C-474D-9888-B0AE758ED775}"/>
              </a:ext>
            </a:extLst>
          </p:cNvPr>
          <p:cNvPicPr>
            <a:picLocks noChangeAspect="1"/>
          </p:cNvPicPr>
          <p:nvPr/>
        </p:nvPicPr>
        <p:blipFill rotWithShape="1">
          <a:blip r:embed="rId2"/>
          <a:srcRect l="1953" r="44369" b="2"/>
          <a:stretch/>
        </p:blipFill>
        <p:spPr>
          <a:xfrm>
            <a:off x="482394" y="483829"/>
            <a:ext cx="4088720" cy="4151273"/>
          </a:xfrm>
          <a:prstGeom prst="rect">
            <a:avLst/>
          </a:prstGeom>
        </p:spPr>
      </p:pic>
      <p:sp>
        <p:nvSpPr>
          <p:cNvPr id="4" name="TextBox 3">
            <a:extLst>
              <a:ext uri="{FF2B5EF4-FFF2-40B4-BE49-F238E27FC236}">
                <a16:creationId xmlns:a16="http://schemas.microsoft.com/office/drawing/2014/main" id="{FCEE4A13-116F-4F10-B146-C886E17990DF}"/>
              </a:ext>
            </a:extLst>
          </p:cNvPr>
          <p:cNvSpPr txBox="1"/>
          <p:nvPr/>
        </p:nvSpPr>
        <p:spPr>
          <a:xfrm>
            <a:off x="4815347" y="1841499"/>
            <a:ext cx="3429001" cy="2793603"/>
          </a:xfrm>
          <a:prstGeom prst="rect">
            <a:avLst/>
          </a:prstGeom>
        </p:spPr>
        <p:txBody>
          <a:bodyPr vert="horz" lIns="91440" tIns="45720" rIns="91440" bIns="45720" rtlCol="0">
            <a:normAutofit/>
          </a:bodyPr>
          <a:lstStyle/>
          <a:p>
            <a:pPr marL="457200" indent="-182880" defTabSz="914400">
              <a:spcAft>
                <a:spcPts val="600"/>
              </a:spcAft>
              <a:buClr>
                <a:schemeClr val="accent1"/>
              </a:buClr>
              <a:buFont typeface="Arial" panose="020B0604020202020204" pitchFamily="34" charset="0"/>
              <a:buChar char="•"/>
            </a:pPr>
            <a:r>
              <a:rPr lang="en-US"/>
              <a:t>Setelah itu kita membuat file baru lagi dengan nama ownable</a:t>
            </a:r>
          </a:p>
        </p:txBody>
      </p:sp>
    </p:spTree>
    <p:extLst>
      <p:ext uri="{BB962C8B-B14F-4D97-AF65-F5344CB8AC3E}">
        <p14:creationId xmlns:p14="http://schemas.microsoft.com/office/powerpoint/2010/main" val="4120039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ED9C13CD-C3CD-45EA-B83E-D812FC056C35}"/>
              </a:ext>
            </a:extLst>
          </p:cNvPr>
          <p:cNvPicPr>
            <a:picLocks noChangeAspect="1"/>
          </p:cNvPicPr>
          <p:nvPr/>
        </p:nvPicPr>
        <p:blipFill rotWithShape="1">
          <a:blip r:embed="rId2"/>
          <a:srcRect l="4773" t="2399" r="4799"/>
          <a:stretch/>
        </p:blipFill>
        <p:spPr>
          <a:xfrm>
            <a:off x="482394" y="1367942"/>
            <a:ext cx="4088720" cy="2383046"/>
          </a:xfrm>
          <a:prstGeom prst="rect">
            <a:avLst/>
          </a:prstGeom>
        </p:spPr>
      </p:pic>
      <p:sp>
        <p:nvSpPr>
          <p:cNvPr id="4" name="TextBox 3">
            <a:extLst>
              <a:ext uri="{FF2B5EF4-FFF2-40B4-BE49-F238E27FC236}">
                <a16:creationId xmlns:a16="http://schemas.microsoft.com/office/drawing/2014/main" id="{420B0854-8492-4EDD-96B7-374702E6CFB3}"/>
              </a:ext>
            </a:extLst>
          </p:cNvPr>
          <p:cNvSpPr txBox="1"/>
          <p:nvPr/>
        </p:nvSpPr>
        <p:spPr>
          <a:xfrm>
            <a:off x="4815347" y="1743868"/>
            <a:ext cx="3429001" cy="2891234"/>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US"/>
              <a:t>Kemudian ubah file ItemManager sehingga semua fungsi yang seharusnya dapat dieksekusi oleh pemilik saja </a:t>
            </a:r>
          </a:p>
        </p:txBody>
      </p:sp>
    </p:spTree>
    <p:extLst>
      <p:ext uri="{BB962C8B-B14F-4D97-AF65-F5344CB8AC3E}">
        <p14:creationId xmlns:p14="http://schemas.microsoft.com/office/powerpoint/2010/main" val="155193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F0E83BC-507A-4B0F-A216-679BCC4E9748}"/>
              </a:ext>
            </a:extLst>
          </p:cNvPr>
          <p:cNvPicPr>
            <a:picLocks noChangeAspect="1"/>
          </p:cNvPicPr>
          <p:nvPr/>
        </p:nvPicPr>
        <p:blipFill rotWithShape="1">
          <a:blip r:embed="rId2"/>
          <a:srcRect b="11206"/>
          <a:stretch/>
        </p:blipFill>
        <p:spPr>
          <a:xfrm>
            <a:off x="482394" y="1719904"/>
            <a:ext cx="4088720" cy="1679123"/>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15347" y="1743868"/>
            <a:ext cx="3429001" cy="28912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82880">
              <a:lnSpc>
                <a:spcPct val="90000"/>
              </a:lnSpc>
              <a:buClr>
                <a:schemeClr val="accent1"/>
              </a:buClr>
            </a:pPr>
            <a:r>
              <a:rPr lang="en-US" sz="1500"/>
              <a:t>12. Untuk mengetahui riwayat transaksi nya maka salin link wallet anda lalu taruh di kolom pencarian maka akan tampil seperti gambar tersebut. </a:t>
            </a:r>
          </a:p>
          <a:p>
            <a:pPr indent="-182880">
              <a:lnSpc>
                <a:spcPct val="90000"/>
              </a:lnSpc>
              <a:buClr>
                <a:schemeClr val="accent1"/>
              </a:buClr>
            </a:pPr>
            <a:r>
              <a:rPr lang="en-US" sz="1500"/>
              <a:t>Semua transaksi akan di tampilkan disini baik dari status nya,transaction hash nya,block,timestamp dan lain-lain nya </a:t>
            </a:r>
          </a:p>
          <a:p>
            <a:pPr indent="-182880">
              <a:lnSpc>
                <a:spcPct val="90000"/>
              </a:lnSpc>
              <a:buClr>
                <a:schemeClr val="accent1"/>
              </a:buClr>
            </a:pPr>
            <a:endParaRPr lang="en-US" sz="1500"/>
          </a:p>
        </p:txBody>
      </p:sp>
    </p:spTree>
    <p:extLst>
      <p:ext uri="{BB962C8B-B14F-4D97-AF65-F5344CB8AC3E}">
        <p14:creationId xmlns:p14="http://schemas.microsoft.com/office/powerpoint/2010/main" val="216067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13. </a:t>
            </a:r>
            <a:r>
              <a:rPr lang="en-US" sz="2000" dirty="0" err="1">
                <a:solidFill>
                  <a:schemeClr val="bg1"/>
                </a:solidFill>
                <a:latin typeface="Adobe Garamond Pro Bold" panose="02020702060506020403" pitchFamily="18" charset="0"/>
              </a:rPr>
              <a:t>Untuk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membuat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akun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atau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dompet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baru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lagi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buka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metamask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profil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pojok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kanan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lalu</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pilih</a:t>
            </a:r>
            <a:r>
              <a:rPr lang="en-US" sz="2000" dirty="0">
                <a:solidFill>
                  <a:schemeClr val="bg1"/>
                </a:solidFill>
                <a:latin typeface="Adobe Garamond Pro Bold" panose="02020702060506020403" pitchFamily="18" charset="0"/>
              </a:rPr>
              <a:t> create account </a:t>
            </a:r>
          </a:p>
          <a:p>
            <a:r>
              <a:rPr lang="en-US" sz="2000" dirty="0">
                <a:solidFill>
                  <a:schemeClr val="bg1"/>
                </a:solidFill>
                <a:latin typeface="Adobe Garamond Pro Bold" panose="02020702060506020403" pitchFamily="18" charset="0"/>
              </a:rPr>
              <a:t>14. Lalu </a:t>
            </a:r>
            <a:r>
              <a:rPr lang="en-US" sz="2000" dirty="0" err="1">
                <a:solidFill>
                  <a:schemeClr val="bg1"/>
                </a:solidFill>
                <a:latin typeface="Adobe Garamond Pro Bold" panose="02020702060506020403" pitchFamily="18" charset="0"/>
              </a:rPr>
              <a:t>isi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nama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akun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dan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create</a:t>
            </a:r>
            <a:endParaRPr lang="en-ID" sz="2000" dirty="0">
              <a:solidFill>
                <a:schemeClr val="bg1"/>
              </a:solidFill>
              <a:latin typeface="Adobe Garamond Pro Bold" panose="02020702060506020403" pitchFamily="18" charset="0"/>
            </a:endParaRPr>
          </a:p>
          <a:p>
            <a:endParaRPr lang="en-ID" sz="2000" dirty="0">
              <a:solidFill>
                <a:schemeClr val="bg1"/>
              </a:solidFill>
              <a:latin typeface="Adobe Garamond Pro Bold" panose="02020702060506020403" pitchFamily="18" charset="0"/>
            </a:endParaRPr>
          </a:p>
        </p:txBody>
      </p:sp>
      <p:pic>
        <p:nvPicPr>
          <p:cNvPr id="3" name="Picture 2">
            <a:extLst>
              <a:ext uri="{FF2B5EF4-FFF2-40B4-BE49-F238E27FC236}">
                <a16:creationId xmlns:a16="http://schemas.microsoft.com/office/drawing/2014/main" id="{004F4266-F368-4976-96BB-4B41280662AE}"/>
              </a:ext>
            </a:extLst>
          </p:cNvPr>
          <p:cNvPicPr>
            <a:picLocks noChangeAspect="1"/>
          </p:cNvPicPr>
          <p:nvPr/>
        </p:nvPicPr>
        <p:blipFill>
          <a:blip r:embed="rId2"/>
          <a:stretch>
            <a:fillRect/>
          </a:stretch>
        </p:blipFill>
        <p:spPr>
          <a:xfrm>
            <a:off x="80445" y="37578"/>
            <a:ext cx="2487391" cy="3632548"/>
          </a:xfrm>
          <a:prstGeom prst="rect">
            <a:avLst/>
          </a:prstGeom>
        </p:spPr>
      </p:pic>
      <p:pic>
        <p:nvPicPr>
          <p:cNvPr id="9" name="Picture 8">
            <a:extLst>
              <a:ext uri="{FF2B5EF4-FFF2-40B4-BE49-F238E27FC236}">
                <a16:creationId xmlns:a16="http://schemas.microsoft.com/office/drawing/2014/main" id="{209AC125-908F-44EA-8502-1943E5846761}"/>
              </a:ext>
            </a:extLst>
          </p:cNvPr>
          <p:cNvPicPr>
            <a:picLocks noChangeAspect="1"/>
          </p:cNvPicPr>
          <p:nvPr/>
        </p:nvPicPr>
        <p:blipFill>
          <a:blip r:embed="rId3"/>
          <a:stretch>
            <a:fillRect/>
          </a:stretch>
        </p:blipFill>
        <p:spPr>
          <a:xfrm>
            <a:off x="2658013" y="37578"/>
            <a:ext cx="2640497" cy="3632548"/>
          </a:xfrm>
          <a:prstGeom prst="rect">
            <a:avLst/>
          </a:prstGeom>
        </p:spPr>
      </p:pic>
    </p:spTree>
    <p:extLst>
      <p:ext uri="{BB962C8B-B14F-4D97-AF65-F5344CB8AC3E}">
        <p14:creationId xmlns:p14="http://schemas.microsoft.com/office/powerpoint/2010/main" val="31093154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2492</Words>
  <Application>Microsoft Office PowerPoint</Application>
  <PresentationFormat>On-screen Show (16:9)</PresentationFormat>
  <Paragraphs>212</Paragraphs>
  <Slides>76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Adobe Garamond Pro Bold</vt:lpstr>
      <vt:lpstr>Arial</vt:lpstr>
      <vt:lpstr>Calibri</vt:lpstr>
      <vt:lpstr>Century Schoolbook</vt:lpstr>
      <vt:lpstr>Wingdings 2</vt:lpstr>
      <vt:lpstr>View</vt:lpstr>
      <vt:lpstr>Etherium Blockchain  Developer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2022-04-22T04:57:57Z</dcterms:modified>
</cp:coreProperties>
</file>